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2" r:id="rId26"/>
    <p:sldId id="283"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4"/>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5"/>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5"/>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374" y="-8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2463819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hape 13"/>
          <p:cNvSpPr/>
          <p:nvPr/>
        </p:nvSpPr>
        <p:spPr>
          <a:xfrm>
            <a:off x="508000" y="659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7999" y="4089400"/>
            <a:ext cx="1200002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rot="16200000">
            <a:off x="7172923" y="5347635"/>
            <a:ext cx="164275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Shape 16"/>
          <p:cNvSpPr>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Shape 17"/>
          <p:cNvSpPr>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Shape 18"/>
          <p:cNvSpPr>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Shape 107"/>
          <p:cNvSpPr>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8" name="Shape 108"/>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hape 1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Shape 11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hape 1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Shape 26"/>
          <p:cNvSpPr/>
          <p:nvPr/>
        </p:nvSpPr>
        <p:spPr>
          <a:xfrm rot="16200000">
            <a:off x="7172923" y="7874935"/>
            <a:ext cx="164275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Shape 27"/>
          <p:cNvSpPr/>
          <p:nvPr/>
        </p:nvSpPr>
        <p:spPr>
          <a:xfrm>
            <a:off x="508000" y="913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Shape 28"/>
          <p:cNvSpPr/>
          <p:nvPr/>
        </p:nvSpPr>
        <p:spPr>
          <a:xfrm>
            <a:off x="507999" y="6629400"/>
            <a:ext cx="1200002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Shape 29"/>
          <p:cNvSpPr/>
          <p:nvPr/>
        </p:nvSpPr>
        <p:spPr>
          <a:xfrm rot="16200000">
            <a:off x="7172923" y="7874935"/>
            <a:ext cx="164275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Shape 30"/>
          <p:cNvSpPr>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Shape 31"/>
          <p:cNvSpPr>
            <a:spLocks noGrp="1"/>
          </p:cNvSpPr>
          <p:nvPr>
            <p:ph type="pic" idx="14"/>
          </p:nvPr>
        </p:nvSpPr>
        <p:spPr>
          <a:xfrm>
            <a:off x="596900" y="633461"/>
            <a:ext cx="11811000" cy="5207000"/>
          </a:xfrm>
          <a:prstGeom prst="rect">
            <a:avLst/>
          </a:prstGeom>
          <a:ln w="9525">
            <a:round/>
          </a:ln>
        </p:spPr>
        <p:txBody>
          <a:bodyPr lIns="91439" tIns="45719" rIns="91439" bIns="45719" anchor="t">
            <a:noAutofit/>
          </a:bodyPr>
          <a:lstStyle/>
          <a:p>
            <a:endParaRPr/>
          </a:p>
        </p:txBody>
      </p:sp>
      <p:sp>
        <p:nvSpPr>
          <p:cNvPr id="32" name="Shape 32"/>
          <p:cNvSpPr>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Shape 33"/>
          <p:cNvSpPr>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Shape 41"/>
          <p:cNvSpPr>
            <a:spLocks noGrp="1"/>
          </p:cNvSpPr>
          <p:nvPr>
            <p:ph type="title"/>
          </p:nvPr>
        </p:nvSpPr>
        <p:spPr>
          <a:xfrm>
            <a:off x="508000" y="3670300"/>
            <a:ext cx="11988800" cy="2413000"/>
          </a:xfrm>
          <a:prstGeom prst="rect">
            <a:avLst/>
          </a:prstGeom>
        </p:spPr>
        <p:txBody>
          <a:bodyPr/>
          <a:lstStyle/>
          <a:p>
            <a:r>
              <a:t>Title Text</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Shape 49"/>
          <p:cNvSpPr/>
          <p:nvPr/>
        </p:nvSpPr>
        <p:spPr>
          <a:xfrm>
            <a:off x="507999" y="4876800"/>
            <a:ext cx="5676375"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Shape 50"/>
          <p:cNvSpPr/>
          <p:nvPr/>
        </p:nvSpPr>
        <p:spPr>
          <a:xfrm>
            <a:off x="507999" y="2768600"/>
            <a:ext cx="567631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Shape 51"/>
          <p:cNvSpPr>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Shape 52"/>
          <p:cNvSpPr>
            <a:spLocks noGrp="1"/>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endParaRPr/>
          </a:p>
        </p:txBody>
      </p:sp>
      <p:sp>
        <p:nvSpPr>
          <p:cNvPr id="53" name="Shape 53"/>
          <p:cNvSpPr>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Shape 54"/>
          <p:cNvSpPr>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Shape 89"/>
          <p:cNvSpPr>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endParaRPr/>
          </a:p>
        </p:txBody>
      </p:sp>
      <p:sp>
        <p:nvSpPr>
          <p:cNvPr id="98" name="Shape 98"/>
          <p:cNvSpPr>
            <a:spLocks noGrp="1"/>
          </p:cNvSpPr>
          <p:nvPr>
            <p:ph type="pic" sz="quarter" idx="14"/>
          </p:nvPr>
        </p:nvSpPr>
        <p:spPr>
          <a:xfrm>
            <a:off x="6860562" y="609600"/>
            <a:ext cx="5499100" cy="3530600"/>
          </a:xfrm>
          <a:prstGeom prst="rect">
            <a:avLst/>
          </a:prstGeom>
          <a:ln w="9525">
            <a:round/>
          </a:ln>
        </p:spPr>
        <p:txBody>
          <a:bodyPr lIns="91439" tIns="45719" rIns="91439" bIns="45719" anchor="t">
            <a:noAutofit/>
          </a:bodyPr>
          <a:lstStyle/>
          <a:p>
            <a:endParaRPr/>
          </a:p>
        </p:txBody>
      </p:sp>
      <p:sp>
        <p:nvSpPr>
          <p:cNvPr id="99" name="Shape 99"/>
          <p:cNvSpPr>
            <a:spLocks noGrp="1"/>
          </p:cNvSpPr>
          <p:nvPr>
            <p:ph type="pic" sz="half" idx="15"/>
          </p:nvPr>
        </p:nvSpPr>
        <p:spPr>
          <a:xfrm>
            <a:off x="557119" y="609599"/>
            <a:ext cx="5588000" cy="8394701"/>
          </a:xfrm>
          <a:prstGeom prst="rect">
            <a:avLst/>
          </a:prstGeom>
          <a:ln w="9525">
            <a:round/>
          </a:ln>
        </p:spPr>
        <p:txBody>
          <a:bodyPr lIns="91439" tIns="45719" rIns="91439" bIns="45719" anchor="t">
            <a:noAutofit/>
          </a:bodyPr>
          <a:lstStyle/>
          <a:p>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6324600" y="9258300"/>
            <a:ext cx="342900"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prstGeom prst="rect">
            <a:avLst/>
          </a:prstGeom>
        </p:spPr>
        <p:txBody>
          <a:bodyPr/>
          <a:lstStyle/>
          <a:p>
            <a:r>
              <a:t>Tell a Story</a:t>
            </a:r>
          </a:p>
        </p:txBody>
      </p:sp>
      <p:sp>
        <p:nvSpPr>
          <p:cNvPr id="134" name="Shape 134"/>
          <p:cNvSpPr>
            <a:spLocks noGrp="1"/>
          </p:cNvSpPr>
          <p:nvPr>
            <p:ph type="body" idx="1"/>
          </p:nvPr>
        </p:nvSpPr>
        <p:spPr>
          <a:prstGeom prst="rect">
            <a:avLst/>
          </a:prstGeom>
        </p:spPr>
        <p:txBody>
          <a:bodyPr/>
          <a:lstStyle/>
          <a:p>
            <a:r>
              <a:t>Spend 2-3 minutes telling the person next to you a small personal story about some environmental action you have taken</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p:nvPr>
        </p:nvSpPr>
        <p:spPr>
          <a:prstGeom prst="rect">
            <a:avLst/>
          </a:prstGeom>
        </p:spPr>
        <p:txBody>
          <a:bodyPr/>
          <a:lstStyle/>
          <a:p>
            <a:pPr defTabSz="297941">
              <a:spcBef>
                <a:spcPts val="800"/>
              </a:spcBef>
              <a:defRPr sz="3570"/>
            </a:pPr>
            <a:r>
              <a:t>Communicating to reduce the possibility </a:t>
            </a:r>
          </a:p>
          <a:p>
            <a:pPr defTabSz="297941">
              <a:spcBef>
                <a:spcPts val="800"/>
              </a:spcBef>
              <a:defRPr sz="3570"/>
            </a:pPr>
            <a:r>
              <a:t>of psychological distancing</a:t>
            </a:r>
          </a:p>
        </p:txBody>
      </p:sp>
      <p:sp>
        <p:nvSpPr>
          <p:cNvPr id="208" name="Shape 208"/>
          <p:cNvSpPr>
            <a:spLocks noGrp="1"/>
          </p:cNvSpPr>
          <p:nvPr>
            <p:ph type="body" idx="1"/>
          </p:nvPr>
        </p:nvSpPr>
        <p:spPr>
          <a:prstGeom prst="rect">
            <a:avLst/>
          </a:prstGeom>
        </p:spPr>
        <p:txBody>
          <a:bodyPr/>
          <a:lstStyle/>
          <a:p>
            <a:pPr>
              <a:spcBef>
                <a:spcPts val="4600"/>
              </a:spcBef>
            </a:pPr>
            <a:r>
              <a:t>People are more likely to be willing to act on climate change if they think that it will impact them, or people they care about and who are similar to them, in the immediate future</a:t>
            </a:r>
          </a:p>
          <a:p>
            <a:pPr>
              <a:spcBef>
                <a:spcPts val="4600"/>
              </a:spcBef>
            </a:pPr>
            <a:r>
              <a:t>So information needs to be not merely local in a geographical sense, but local in terms of psychological distance</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body" idx="1"/>
          </p:nvPr>
        </p:nvSpPr>
        <p:spPr>
          <a:prstGeom prst="rect">
            <a:avLst/>
          </a:prstGeom>
        </p:spPr>
        <p:txBody>
          <a:bodyPr/>
          <a:lstStyle/>
          <a:p>
            <a:pPr lvl="1"/>
            <a:r>
              <a:t>Communicate Solutions</a:t>
            </a:r>
          </a:p>
          <a:p>
            <a:pPr lvl="1"/>
            <a:r>
              <a:t>Don’t over simplify or trivialise people’s position </a:t>
            </a:r>
          </a:p>
          <a:p>
            <a:pPr lvl="1"/>
            <a:r>
              <a:t>Use the right images</a:t>
            </a:r>
          </a:p>
          <a:p>
            <a:pPr lvl="1"/>
            <a:r>
              <a:t>Tell human stories</a:t>
            </a:r>
          </a:p>
        </p:txBody>
      </p:sp>
      <p:sp>
        <p:nvSpPr>
          <p:cNvPr id="211" name="Shape 211"/>
          <p:cNvSpPr>
            <a:spLocks noGrp="1"/>
          </p:cNvSpPr>
          <p:nvPr>
            <p:ph type="title"/>
          </p:nvPr>
        </p:nvSpPr>
        <p:spPr>
          <a:prstGeom prst="rect">
            <a:avLst/>
          </a:prstGeom>
        </p:spPr>
        <p:txBody>
          <a:bodyPr/>
          <a:lstStyle/>
          <a:p>
            <a:pPr defTabSz="297941">
              <a:spcBef>
                <a:spcPts val="800"/>
              </a:spcBef>
              <a:defRPr sz="3570"/>
            </a:pPr>
            <a:r>
              <a:t>Communicating to reduce the possibility </a:t>
            </a:r>
          </a:p>
          <a:p>
            <a:pPr defTabSz="297941">
              <a:spcBef>
                <a:spcPts val="800"/>
              </a:spcBef>
              <a:defRPr sz="3570"/>
            </a:pPr>
            <a:r>
              <a:t>of psychological distancing</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Picture Placeholder 212"/>
          <p:cNvPicPr>
            <a:picLocks noGrp="1"/>
          </p:cNvPicPr>
          <p:nvPr>
            <p:ph type="pic" idx="13"/>
          </p:nvPr>
        </p:nvPicPr>
        <p:blipFill>
          <a:blip r:embed="rId2">
            <a:extLst>
              <a:ext uri="{28A0092B-C50C-407E-A947-70E740481C1C}">
                <a14:useLocalDpi xmlns:a14="http://schemas.microsoft.com/office/drawing/2010/main" val="0"/>
              </a:ext>
            </a:extLst>
          </a:blip>
          <a:stretch>
            <a:fillRect/>
          </a:stretch>
        </p:blipFill>
        <p:spPr>
          <a:xfrm>
            <a:off x="5333175" y="3282480"/>
            <a:ext cx="7189025" cy="5246040"/>
          </a:xfrm>
          <a:prstGeom prst="rect">
            <a:avLst/>
          </a:prstGeom>
        </p:spPr>
      </p:pic>
      <p:sp>
        <p:nvSpPr>
          <p:cNvPr id="214" name="Shape 214"/>
          <p:cNvSpPr>
            <a:spLocks noGrp="1"/>
          </p:cNvSpPr>
          <p:nvPr>
            <p:ph type="title"/>
          </p:nvPr>
        </p:nvSpPr>
        <p:spPr>
          <a:prstGeom prst="rect">
            <a:avLst/>
          </a:prstGeom>
        </p:spPr>
        <p:txBody>
          <a:bodyPr/>
          <a:lstStyle/>
          <a:p>
            <a:r>
              <a:t>The Power of Stories</a:t>
            </a:r>
          </a:p>
        </p:txBody>
      </p:sp>
      <p:sp>
        <p:nvSpPr>
          <p:cNvPr id="215" name="Shape 215"/>
          <p:cNvSpPr>
            <a:spLocks noGrp="1"/>
          </p:cNvSpPr>
          <p:nvPr>
            <p:ph type="body" sz="half" idx="1"/>
          </p:nvPr>
        </p:nvSpPr>
        <p:spPr>
          <a:xfrm>
            <a:off x="381000" y="2730500"/>
            <a:ext cx="4648002" cy="6350000"/>
          </a:xfrm>
          <a:prstGeom prst="rect">
            <a:avLst/>
          </a:prstGeom>
        </p:spPr>
        <p:txBody>
          <a:bodyPr/>
          <a:lstStyle>
            <a:lvl1pPr marL="0" indent="0">
              <a:buClrTx/>
              <a:buSzTx/>
              <a:buFontTx/>
              <a:buNone/>
            </a:lvl1pPr>
          </a:lstStyle>
          <a:p>
            <a:r>
              <a:t>“Stories are both ways for us to transmit our goals and actions and to be inspired by the goals and actions of others”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3"/>
                                        </p:tgtEl>
                                        <p:attrNameLst>
                                          <p:attrName>style.visibility</p:attrName>
                                        </p:attrNameLst>
                                      </p:cBhvr>
                                      <p:to>
                                        <p:strVal val="visible"/>
                                      </p:to>
                                    </p:set>
                                    <p:animEffect transition="in" filter="dissolve">
                                      <p:cBhvr>
                                        <p:cTn id="7" dur="3500"/>
                                        <p:tgtEl>
                                          <p:spTgt spid="213"/>
                                        </p:tgtEl>
                                      </p:cBhvr>
                                    </p:animEffect>
                                  </p:childTnLst>
                                </p:cTn>
                              </p:par>
                            </p:childTnLst>
                          </p:cTn>
                        </p:par>
                        <p:par>
                          <p:cTn id="8" fill="hold">
                            <p:stCondLst>
                              <p:cond delay="3500"/>
                            </p:stCondLst>
                            <p:childTnLst>
                              <p:par>
                                <p:cTn id="9" presetID="1" presetClass="entr" presetSubtype="0" fill="hold" grpId="2" nodeType="afterEffect">
                                  <p:stCondLst>
                                    <p:cond delay="0"/>
                                  </p:stCondLst>
                                  <p:iterate>
                                    <p:tmAbs val="0"/>
                                  </p:iterate>
                                  <p:childTnLst>
                                    <p:set>
                                      <p:cBhvr>
                                        <p:cTn id="10" fill="hold"/>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1" animBg="1" advAuto="0"/>
      <p:bldP spid="215"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prstGeom prst="rect">
            <a:avLst/>
          </a:prstGeom>
        </p:spPr>
        <p:txBody>
          <a:bodyPr/>
          <a:lstStyle/>
          <a:p>
            <a:r>
              <a:t>The Power of Stories</a:t>
            </a:r>
          </a:p>
        </p:txBody>
      </p:sp>
      <p:sp>
        <p:nvSpPr>
          <p:cNvPr id="218" name="Shape 218"/>
          <p:cNvSpPr/>
          <p:nvPr/>
        </p:nvSpPr>
        <p:spPr>
          <a:xfrm>
            <a:off x="5530850" y="2869702"/>
            <a:ext cx="6788671" cy="1625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buClr>
                <a:srgbClr val="929292"/>
              </a:buClr>
              <a:buFont typeface="Zapf Dingbats"/>
              <a:defRPr sz="3000"/>
            </a:pPr>
            <a:r>
              <a:t>Stories are easily passed on; </a:t>
            </a:r>
          </a:p>
          <a:p>
            <a:pPr algn="l">
              <a:buClr>
                <a:srgbClr val="929292"/>
              </a:buClr>
              <a:buFont typeface="Zapf Dingbats"/>
              <a:defRPr sz="3000"/>
            </a:pPr>
            <a:r>
              <a:t>people naturally tell them and listen to them. </a:t>
            </a:r>
          </a:p>
        </p:txBody>
      </p:sp>
      <p:sp>
        <p:nvSpPr>
          <p:cNvPr id="219" name="Shape 219"/>
          <p:cNvSpPr/>
          <p:nvPr/>
        </p:nvSpPr>
        <p:spPr>
          <a:xfrm>
            <a:off x="5530850" y="6723654"/>
            <a:ext cx="6788671" cy="1117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2400"/>
              </a:spcBef>
              <a:buClr>
                <a:srgbClr val="929292"/>
              </a:buClr>
              <a:buFont typeface="Zapf Dingbats"/>
              <a:defRPr sz="3000"/>
            </a:lvl1pPr>
          </a:lstStyle>
          <a:p>
            <a:r>
              <a:t>The relate to day-to-day lives, that is, they aren't an abstraction </a:t>
            </a:r>
          </a:p>
        </p:txBody>
      </p:sp>
      <p:pic>
        <p:nvPicPr>
          <p:cNvPr id="220" name="pasted-ima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512" y="5739830"/>
            <a:ext cx="4447091" cy="3335318"/>
          </a:xfrm>
          <a:prstGeom prst="rect">
            <a:avLst/>
          </a:prstGeom>
          <a:ln w="12700">
            <a:miter lim="400000"/>
          </a:ln>
        </p:spPr>
      </p:pic>
      <p:pic>
        <p:nvPicPr>
          <p:cNvPr id="221" name="pasted-imag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512" y="2478058"/>
            <a:ext cx="4447091" cy="29617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22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2" animBg="1" advAuto="0"/>
      <p:bldP spid="219" grpId="4" animBg="1" advAuto="0"/>
      <p:bldP spid="220" grpId="3" animBg="1" advAuto="0"/>
      <p:bldP spid="221"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type="title"/>
          </p:nvPr>
        </p:nvSpPr>
        <p:spPr>
          <a:prstGeom prst="rect">
            <a:avLst/>
          </a:prstGeom>
        </p:spPr>
        <p:txBody>
          <a:bodyPr/>
          <a:lstStyle/>
          <a:p>
            <a:r>
              <a:t>The Power of Stories</a:t>
            </a:r>
          </a:p>
        </p:txBody>
      </p:sp>
      <p:pic>
        <p:nvPicPr>
          <p:cNvPr id="224" name="pasted-ima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0964" y="2597464"/>
            <a:ext cx="4413593" cy="2943961"/>
          </a:xfrm>
          <a:prstGeom prst="rect">
            <a:avLst/>
          </a:prstGeom>
          <a:ln w="12700">
            <a:miter lim="400000"/>
          </a:ln>
        </p:spPr>
      </p:pic>
      <p:sp>
        <p:nvSpPr>
          <p:cNvPr id="225" name="Shape 225"/>
          <p:cNvSpPr/>
          <p:nvPr/>
        </p:nvSpPr>
        <p:spPr>
          <a:xfrm>
            <a:off x="5480050" y="3256645"/>
            <a:ext cx="6726411" cy="1625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2400"/>
              </a:spcBef>
              <a:buClr>
                <a:srgbClr val="929292"/>
              </a:buClr>
              <a:buFont typeface="Zapf Dingbats"/>
              <a:defRPr sz="3000"/>
            </a:lvl1pPr>
          </a:lstStyle>
          <a:p>
            <a:r>
              <a:t>The often have an emotive element which hooks us in and increases the likelihood of it being remembered </a:t>
            </a:r>
          </a:p>
        </p:txBody>
      </p:sp>
      <p:sp>
        <p:nvSpPr>
          <p:cNvPr id="226" name="Shape 226"/>
          <p:cNvSpPr/>
          <p:nvPr/>
        </p:nvSpPr>
        <p:spPr>
          <a:xfrm>
            <a:off x="5480050" y="7215887"/>
            <a:ext cx="6726411" cy="1117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2400"/>
              </a:spcBef>
              <a:buClr>
                <a:srgbClr val="929292"/>
              </a:buClr>
              <a:buFont typeface="Zapf Dingbats"/>
              <a:defRPr sz="3000"/>
            </a:lvl1pPr>
          </a:lstStyle>
          <a:p>
            <a:r>
              <a:t>Stories around climate action are mostly pro-environmental</a:t>
            </a:r>
          </a:p>
        </p:txBody>
      </p:sp>
      <p:pic>
        <p:nvPicPr>
          <p:cNvPr id="227" name="pasted-imag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964" y="6119590"/>
            <a:ext cx="4413593" cy="3310194"/>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2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22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1" animBg="1" advAuto="0"/>
      <p:bldP spid="225" grpId="2" animBg="1" advAuto="0"/>
      <p:bldP spid="226" grpId="4" animBg="1" advAuto="0"/>
      <p:bldP spid="227" grpId="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Picture Placeholder 228"/>
          <p:cNvPicPr>
            <a:picLocks noGrp="1"/>
          </p:cNvPicPr>
          <p:nvPr>
            <p:ph type="pic" idx="13"/>
          </p:nvPr>
        </p:nvPicPr>
        <p:blipFill>
          <a:blip r:embed="rId2">
            <a:extLst>
              <a:ext uri="{28A0092B-C50C-407E-A947-70E740481C1C}">
                <a14:useLocalDpi xmlns:a14="http://schemas.microsoft.com/office/drawing/2010/main" val="0"/>
              </a:ext>
            </a:extLst>
          </a:blip>
          <a:stretch>
            <a:fillRect/>
          </a:stretch>
        </p:blipFill>
        <p:spPr>
          <a:xfrm>
            <a:off x="6692900" y="2565400"/>
            <a:ext cx="5842000" cy="6680200"/>
          </a:xfrm>
          <a:prstGeom prst="rect">
            <a:avLst/>
          </a:prstGeom>
        </p:spPr>
      </p:pic>
      <p:sp>
        <p:nvSpPr>
          <p:cNvPr id="230" name="Shape 230"/>
          <p:cNvSpPr>
            <a:spLocks noGrp="1"/>
          </p:cNvSpPr>
          <p:nvPr>
            <p:ph type="title"/>
          </p:nvPr>
        </p:nvSpPr>
        <p:spPr>
          <a:prstGeom prst="rect">
            <a:avLst/>
          </a:prstGeom>
        </p:spPr>
        <p:txBody>
          <a:bodyPr/>
          <a:lstStyle/>
          <a:p>
            <a:r>
              <a:t>Fearful Communications</a:t>
            </a:r>
          </a:p>
        </p:txBody>
      </p:sp>
      <p:sp>
        <p:nvSpPr>
          <p:cNvPr id="231" name="Shape 231"/>
          <p:cNvSpPr>
            <a:spLocks noGrp="1"/>
          </p:cNvSpPr>
          <p:nvPr>
            <p:ph type="body" sz="half" idx="1"/>
          </p:nvPr>
        </p:nvSpPr>
        <p:spPr>
          <a:prstGeom prst="rect">
            <a:avLst/>
          </a:prstGeom>
        </p:spPr>
        <p:txBody>
          <a:bodyPr/>
          <a:lstStyle>
            <a:lvl1pPr marL="0" indent="0">
              <a:buSzTx/>
              <a:buNone/>
            </a:lvl1pPr>
          </a:lstStyle>
          <a:p>
            <a:r>
              <a:t>Often fear is employed as a communications device to grab people’s attention, and this is one of the reasons it widely used in mass media, but one of the issues it that fear based campaigns don’t seem to have long-lasting impacts.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229"/>
                                        </p:tgtEl>
                                        <p:attrNameLst>
                                          <p:attrName>style.visibility</p:attrName>
                                        </p:attrNameLst>
                                      </p:cBhvr>
                                      <p:to>
                                        <p:strVal val="visible"/>
                                      </p:to>
                                    </p:set>
                                    <p:anim calcmode="lin" valueType="num">
                                      <p:cBhvr>
                                        <p:cTn id="7" dur="2250" fill="hold"/>
                                        <p:tgtEl>
                                          <p:spTgt spid="229"/>
                                        </p:tgtEl>
                                        <p:attrNameLst>
                                          <p:attrName>ppt_x</p:attrName>
                                        </p:attrNameLst>
                                      </p:cBhvr>
                                      <p:tavLst>
                                        <p:tav tm="0">
                                          <p:val>
                                            <p:strVal val="#ppt_x"/>
                                          </p:val>
                                        </p:tav>
                                        <p:tav tm="100000">
                                          <p:val>
                                            <p:strVal val="#ppt_x"/>
                                          </p:val>
                                        </p:tav>
                                      </p:tavLst>
                                    </p:anim>
                                    <p:anim calcmode="lin" valueType="num">
                                      <p:cBhvr>
                                        <p:cTn id="8" dur="2250" fill="hold"/>
                                        <p:tgtEl>
                                          <p:spTgt spid="22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1" animBg="1" advAuto="0"/>
      <p:bldP spid="231" grpId="2"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p:nvPr>
        </p:nvSpPr>
        <p:spPr>
          <a:prstGeom prst="rect">
            <a:avLst/>
          </a:prstGeom>
        </p:spPr>
        <p:txBody>
          <a:bodyPr/>
          <a:lstStyle/>
          <a:p>
            <a:r>
              <a:t>Fearful Communications</a:t>
            </a:r>
          </a:p>
        </p:txBody>
      </p:sp>
      <p:sp>
        <p:nvSpPr>
          <p:cNvPr id="234" name="Shape 234"/>
          <p:cNvSpPr>
            <a:spLocks noGrp="1"/>
          </p:cNvSpPr>
          <p:nvPr>
            <p:ph type="body" idx="1"/>
          </p:nvPr>
        </p:nvSpPr>
        <p:spPr>
          <a:prstGeom prst="rect">
            <a:avLst/>
          </a:prstGeom>
        </p:spPr>
        <p:txBody>
          <a:bodyPr/>
          <a:lstStyle/>
          <a:p>
            <a:pPr>
              <a:spcBef>
                <a:spcPts val="4600"/>
              </a:spcBef>
            </a:pPr>
            <a:r>
              <a:t>This is not to suggest that communicators should never deliver information which outlines risk, but rather, not relying solely on fearful communications. </a:t>
            </a:r>
          </a:p>
          <a:p>
            <a:pPr>
              <a:spcBef>
                <a:spcPts val="4600"/>
              </a:spcBef>
            </a:pPr>
            <a:r>
              <a:t>While fear of a negative outcome can be an effective way of promoting behavioural changes, the link between the threat and the behaviour must be personal and direct. </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icture Placeholder 235"/>
          <p:cNvPicPr>
            <a:picLocks noGrp="1"/>
          </p:cNvPicPr>
          <p:nvPr>
            <p:ph type="pic" idx="13"/>
          </p:nvPr>
        </p:nvPicPr>
        <p:blipFill>
          <a:blip r:embed="rId2">
            <a:extLst>
              <a:ext uri="{28A0092B-C50C-407E-A947-70E740481C1C}">
                <a14:useLocalDpi xmlns:a14="http://schemas.microsoft.com/office/drawing/2010/main" val="0"/>
              </a:ext>
            </a:extLst>
          </a:blip>
          <a:stretch>
            <a:fillRect/>
          </a:stretch>
        </p:blipFill>
        <p:spPr>
          <a:xfrm>
            <a:off x="6015533" y="3274814"/>
            <a:ext cx="6278067" cy="5261372"/>
          </a:xfrm>
          <a:prstGeom prst="rect">
            <a:avLst/>
          </a:prstGeom>
        </p:spPr>
      </p:pic>
      <p:sp>
        <p:nvSpPr>
          <p:cNvPr id="237" name="Shape 237"/>
          <p:cNvSpPr>
            <a:spLocks noGrp="1"/>
          </p:cNvSpPr>
          <p:nvPr>
            <p:ph type="title"/>
          </p:nvPr>
        </p:nvSpPr>
        <p:spPr>
          <a:prstGeom prst="rect">
            <a:avLst/>
          </a:prstGeom>
        </p:spPr>
        <p:txBody>
          <a:bodyPr/>
          <a:lstStyle/>
          <a:p>
            <a:r>
              <a:t>Groups &amp; Social Norms</a:t>
            </a:r>
          </a:p>
        </p:txBody>
      </p:sp>
      <p:sp>
        <p:nvSpPr>
          <p:cNvPr id="238" name="Shape 238"/>
          <p:cNvSpPr>
            <a:spLocks noGrp="1"/>
          </p:cNvSpPr>
          <p:nvPr>
            <p:ph type="body" sz="half" idx="1"/>
          </p:nvPr>
        </p:nvSpPr>
        <p:spPr>
          <a:xfrm>
            <a:off x="508000" y="3285579"/>
            <a:ext cx="5129758" cy="5239842"/>
          </a:xfrm>
          <a:prstGeom prst="rect">
            <a:avLst/>
          </a:prstGeom>
        </p:spPr>
        <p:txBody>
          <a:bodyPr/>
          <a:lstStyle/>
          <a:p>
            <a:pPr marL="354329" indent="-354329" defTabSz="525779">
              <a:spcBef>
                <a:spcPts val="1600"/>
              </a:spcBef>
              <a:defRPr sz="2700"/>
            </a:pPr>
            <a:r>
              <a:t>Humans are essentially social beings, and their identities in social groups play a seminal role in the development of their attitudes and behaviours. </a:t>
            </a:r>
          </a:p>
          <a:p>
            <a:pPr marL="354329" indent="-354329" defTabSz="525779">
              <a:spcBef>
                <a:spcPts val="1600"/>
              </a:spcBef>
              <a:defRPr sz="2700"/>
            </a:pPr>
            <a:r>
              <a:t>People process information differently in groups and communicators can harness groups to get people engaged on climate change. </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Picture Placeholder 239"/>
          <p:cNvPicPr>
            <a:picLocks noGrp="1"/>
          </p:cNvPicPr>
          <p:nvPr>
            <p:ph type="pic" idx="13"/>
          </p:nvPr>
        </p:nvPicPr>
        <p:blipFill>
          <a:blip r:embed="rId2">
            <a:extLst>
              <a:ext uri="{28A0092B-C50C-407E-A947-70E740481C1C}">
                <a14:useLocalDpi xmlns:a14="http://schemas.microsoft.com/office/drawing/2010/main" val="0"/>
              </a:ext>
            </a:extLst>
          </a:blip>
          <a:stretch>
            <a:fillRect/>
          </a:stretch>
        </p:blipFill>
        <p:spPr>
          <a:xfrm>
            <a:off x="6015533" y="3274814"/>
            <a:ext cx="6278067" cy="5261372"/>
          </a:xfrm>
          <a:prstGeom prst="rect">
            <a:avLst/>
          </a:prstGeom>
        </p:spPr>
      </p:pic>
      <p:sp>
        <p:nvSpPr>
          <p:cNvPr id="241" name="Shape 241"/>
          <p:cNvSpPr>
            <a:spLocks noGrp="1"/>
          </p:cNvSpPr>
          <p:nvPr>
            <p:ph type="title"/>
          </p:nvPr>
        </p:nvSpPr>
        <p:spPr>
          <a:prstGeom prst="rect">
            <a:avLst/>
          </a:prstGeom>
        </p:spPr>
        <p:txBody>
          <a:bodyPr/>
          <a:lstStyle/>
          <a:p>
            <a:r>
              <a:t>Groups &amp; Social Norms</a:t>
            </a:r>
          </a:p>
        </p:txBody>
      </p:sp>
      <p:sp>
        <p:nvSpPr>
          <p:cNvPr id="242" name="Shape 242"/>
          <p:cNvSpPr>
            <a:spLocks noGrp="1"/>
          </p:cNvSpPr>
          <p:nvPr>
            <p:ph type="body" sz="half" idx="1"/>
          </p:nvPr>
        </p:nvSpPr>
        <p:spPr>
          <a:xfrm>
            <a:off x="508000" y="3285579"/>
            <a:ext cx="5129758" cy="5239842"/>
          </a:xfrm>
          <a:prstGeom prst="rect">
            <a:avLst/>
          </a:prstGeom>
        </p:spPr>
        <p:txBody>
          <a:bodyPr/>
          <a:lstStyle/>
          <a:p>
            <a:r>
              <a:t>One of the benefits of communicating with people in groups is that people will often consider a wider range of possible options and show deeper engagement with arguments and courses of actions being proposed.  </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Picture Placeholder 243"/>
          <p:cNvPicPr>
            <a:picLocks noGrp="1"/>
          </p:cNvPicPr>
          <p:nvPr>
            <p:ph type="pic" idx="13"/>
          </p:nvPr>
        </p:nvPicPr>
        <p:blipFill>
          <a:blip r:embed="rId2">
            <a:extLst>
              <a:ext uri="{28A0092B-C50C-407E-A947-70E740481C1C}">
                <a14:useLocalDpi xmlns:a14="http://schemas.microsoft.com/office/drawing/2010/main" val="0"/>
              </a:ext>
            </a:extLst>
          </a:blip>
          <a:stretch>
            <a:fillRect/>
          </a:stretch>
        </p:blipFill>
        <p:spPr>
          <a:xfrm>
            <a:off x="6692900" y="2565400"/>
            <a:ext cx="5842000" cy="6680200"/>
          </a:xfrm>
          <a:prstGeom prst="rect">
            <a:avLst/>
          </a:prstGeom>
        </p:spPr>
      </p:pic>
      <p:sp>
        <p:nvSpPr>
          <p:cNvPr id="245" name="Shape 245"/>
          <p:cNvSpPr>
            <a:spLocks noGrp="1"/>
          </p:cNvSpPr>
          <p:nvPr>
            <p:ph type="title"/>
          </p:nvPr>
        </p:nvSpPr>
        <p:spPr>
          <a:prstGeom prst="rect">
            <a:avLst/>
          </a:prstGeom>
        </p:spPr>
        <p:txBody>
          <a:bodyPr/>
          <a:lstStyle/>
          <a:p>
            <a:r>
              <a:t>Social Norms</a:t>
            </a:r>
          </a:p>
        </p:txBody>
      </p:sp>
      <p:sp>
        <p:nvSpPr>
          <p:cNvPr id="246" name="Shape 246"/>
          <p:cNvSpPr>
            <a:spLocks noGrp="1"/>
          </p:cNvSpPr>
          <p:nvPr>
            <p:ph type="body" sz="half" idx="1"/>
          </p:nvPr>
        </p:nvSpPr>
        <p:spPr>
          <a:prstGeom prst="rect">
            <a:avLst/>
          </a:prstGeom>
        </p:spPr>
        <p:txBody>
          <a:bodyPr/>
          <a:lstStyle/>
          <a:p>
            <a:pPr marL="389763" indent="-389763" defTabSz="578358">
              <a:spcBef>
                <a:spcPts val="1700"/>
              </a:spcBef>
              <a:defRPr sz="2970"/>
            </a:pPr>
            <a:r>
              <a:t>Social norms are the ways in which people take inferred information about a setting or situation, which in turn influences how they adjust their behaviour. </a:t>
            </a:r>
          </a:p>
          <a:p>
            <a:pPr marL="389763" indent="-389763" defTabSz="578358">
              <a:spcBef>
                <a:spcPts val="1700"/>
              </a:spcBef>
              <a:defRPr sz="2970"/>
            </a:pPr>
            <a:r>
              <a:t>Rather than looking to try and change individual behaviours, there may be more value in approaching communication which seeks to promote social norms. </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ctrTitle"/>
          </p:nvPr>
        </p:nvSpPr>
        <p:spPr>
          <a:prstGeom prst="rect">
            <a:avLst/>
          </a:prstGeom>
        </p:spPr>
        <p:txBody>
          <a:bodyPr>
            <a:normAutofit fontScale="90000"/>
          </a:bodyPr>
          <a:lstStyle>
            <a:lvl1pPr defTabSz="514095">
              <a:spcBef>
                <a:spcPts val="1400"/>
              </a:spcBef>
              <a:defRPr sz="6160"/>
            </a:lvl1pPr>
          </a:lstStyle>
          <a:p>
            <a:r>
              <a:t>How Do We Talk About Climate Change?</a:t>
            </a:r>
          </a:p>
        </p:txBody>
      </p:sp>
      <p:sp>
        <p:nvSpPr>
          <p:cNvPr id="137" name="Shape 137"/>
          <p:cNvSpPr>
            <a:spLocks noGrp="1"/>
          </p:cNvSpPr>
          <p:nvPr>
            <p:ph type="subTitle" sz="quarter" idx="1"/>
          </p:nvPr>
        </p:nvSpPr>
        <p:spPr>
          <a:prstGeom prst="rect">
            <a:avLst/>
          </a:prstGeom>
        </p:spPr>
        <p:txBody>
          <a:bodyPr/>
          <a:lstStyle/>
          <a:p>
            <a:r>
              <a:t>The Psychology of Environmental Messaging</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p:cNvSpPr>
          <p:nvPr>
            <p:ph type="title"/>
          </p:nvPr>
        </p:nvSpPr>
        <p:spPr>
          <a:prstGeom prst="rect">
            <a:avLst/>
          </a:prstGeom>
        </p:spPr>
        <p:txBody>
          <a:bodyPr/>
          <a:lstStyle/>
          <a:p>
            <a:r>
              <a:t>Hotel Towel Research</a:t>
            </a:r>
          </a:p>
        </p:txBody>
      </p:sp>
      <p:sp>
        <p:nvSpPr>
          <p:cNvPr id="249" name="Shape 249"/>
          <p:cNvSpPr>
            <a:spLocks noGrp="1"/>
          </p:cNvSpPr>
          <p:nvPr>
            <p:ph type="body" idx="1"/>
          </p:nvPr>
        </p:nvSpPr>
        <p:spPr>
          <a:prstGeom prst="rect">
            <a:avLst/>
          </a:prstGeom>
        </p:spPr>
        <p:txBody>
          <a:bodyPr/>
          <a:lstStyle/>
          <a:p>
            <a:r>
              <a:t>Looked at the difference in compliance rates of hotel guests for requests to reuse their towels</a:t>
            </a:r>
          </a:p>
          <a:p>
            <a:r>
              <a:t>Two messages were used…</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p:cNvSpPr>
          <p:nvPr>
            <p:ph type="title"/>
          </p:nvPr>
        </p:nvSpPr>
        <p:spPr>
          <a:prstGeom prst="rect">
            <a:avLst/>
          </a:prstGeom>
        </p:spPr>
        <p:txBody>
          <a:bodyPr/>
          <a:lstStyle/>
          <a:p>
            <a:r>
              <a:t>Hotel Towel Research</a:t>
            </a:r>
          </a:p>
        </p:txBody>
      </p:sp>
      <p:sp>
        <p:nvSpPr>
          <p:cNvPr id="252" name="Shape 252"/>
          <p:cNvSpPr>
            <a:spLocks noGrp="1"/>
          </p:cNvSpPr>
          <p:nvPr>
            <p:ph type="body" idx="1"/>
          </p:nvPr>
        </p:nvSpPr>
        <p:spPr>
          <a:prstGeom prst="rect">
            <a:avLst/>
          </a:prstGeom>
        </p:spPr>
        <p:txBody>
          <a:bodyPr/>
          <a:lstStyle/>
          <a:p>
            <a:pPr marL="0" lvl="1" indent="469900">
              <a:buSzTx/>
              <a:buNone/>
            </a:pPr>
            <a:r>
              <a:t>HELP SAVE THE ENVIRONMENT. You can show your respect for nature and help save the environment by reusing your towels during your stay. </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title"/>
          </p:nvPr>
        </p:nvSpPr>
        <p:spPr>
          <a:prstGeom prst="rect">
            <a:avLst/>
          </a:prstGeom>
        </p:spPr>
        <p:txBody>
          <a:bodyPr/>
          <a:lstStyle/>
          <a:p>
            <a:r>
              <a:rPr dirty="0"/>
              <a:t>Hotel Towel Research</a:t>
            </a:r>
          </a:p>
        </p:txBody>
      </p:sp>
      <p:sp>
        <p:nvSpPr>
          <p:cNvPr id="255" name="Shape 255"/>
          <p:cNvSpPr>
            <a:spLocks noGrp="1"/>
          </p:cNvSpPr>
          <p:nvPr>
            <p:ph type="body" idx="1"/>
          </p:nvPr>
        </p:nvSpPr>
        <p:spPr>
          <a:prstGeom prst="rect">
            <a:avLst/>
          </a:prstGeom>
        </p:spPr>
        <p:txBody>
          <a:bodyPr/>
          <a:lstStyle/>
          <a:p>
            <a:pPr marL="0" lvl="1" indent="469900">
              <a:buSzTx/>
              <a:buNone/>
            </a:pPr>
            <a:r>
              <a:t>JOIN YOUR FELLOW GUESTS IN HELPING TO SAVE THE ENVIRONMENT. Almost 75% of guests who are asked to participate in our new resource savings program do help by using their towels more than once. You can join your fellow guests in this program to help save the environment by reusing your towels during your stay. </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p:cNvSpPr>
          <p:nvPr>
            <p:ph type="title"/>
          </p:nvPr>
        </p:nvSpPr>
        <p:spPr>
          <a:prstGeom prst="rect">
            <a:avLst/>
          </a:prstGeom>
        </p:spPr>
        <p:txBody>
          <a:bodyPr>
            <a:normAutofit/>
          </a:bodyPr>
          <a:lstStyle/>
          <a:p>
            <a:r>
              <a:rPr sz="6000" dirty="0"/>
              <a:t>Identifying Audience Segments </a:t>
            </a:r>
          </a:p>
        </p:txBody>
      </p:sp>
      <p:sp>
        <p:nvSpPr>
          <p:cNvPr id="261" name="Shape 261"/>
          <p:cNvSpPr>
            <a:spLocks noGrp="1"/>
          </p:cNvSpPr>
          <p:nvPr>
            <p:ph type="body" sz="quarter" idx="1"/>
          </p:nvPr>
        </p:nvSpPr>
        <p:spPr>
          <a:xfrm>
            <a:off x="508000" y="2324100"/>
            <a:ext cx="11988800" cy="1216025"/>
          </a:xfrm>
          <a:prstGeom prst="rect">
            <a:avLst/>
          </a:prstGeom>
        </p:spPr>
        <p:txBody>
          <a:bodyPr/>
          <a:lstStyle>
            <a:lvl1pPr marL="469900" indent="-469900">
              <a:defRPr sz="2200"/>
            </a:lvl1pPr>
          </a:lstStyle>
          <a:p>
            <a:r>
              <a:t>Australian research has identified three main segments and evaluated how each of these responded to climate change messaging</a:t>
            </a:r>
          </a:p>
        </p:txBody>
      </p:sp>
      <p:graphicFrame>
        <p:nvGraphicFramePr>
          <p:cNvPr id="262" name="Table 262"/>
          <p:cNvGraphicFramePr/>
          <p:nvPr/>
        </p:nvGraphicFramePr>
        <p:xfrm>
          <a:off x="714474" y="3565525"/>
          <a:ext cx="11575852" cy="5529906"/>
        </p:xfrm>
        <a:graphic>
          <a:graphicData uri="http://schemas.openxmlformats.org/drawingml/2006/table">
            <a:tbl>
              <a:tblPr bandRow="1">
                <a:tableStyleId>{4C3C2611-4C71-4FC5-86AE-919BDF0F9419}</a:tableStyleId>
              </a:tblPr>
              <a:tblGrid>
                <a:gridCol w="1994441"/>
                <a:gridCol w="9581411"/>
              </a:tblGrid>
              <a:tr h="523230">
                <a:tc>
                  <a:txBody>
                    <a:bodyPr/>
                    <a:lstStyle/>
                    <a:p>
                      <a:pPr algn="l" defTabSz="914400">
                        <a:lnSpc>
                          <a:spcPct val="150000"/>
                        </a:lnSpc>
                        <a:spcBef>
                          <a:spcPts val="1000"/>
                        </a:spcBef>
                        <a:defRPr>
                          <a:solidFill>
                            <a:srgbClr val="000000"/>
                          </a:solidFill>
                        </a:defRPr>
                      </a:pPr>
                      <a:r>
                        <a:rPr sz="1300" b="1">
                          <a:solidFill>
                            <a:srgbClr val="4574A2"/>
                          </a:solidFill>
                          <a:latin typeface="Verdana"/>
                          <a:ea typeface="Verdana"/>
                          <a:cs typeface="Verdana"/>
                          <a:sym typeface="Verdana"/>
                        </a:rPr>
                        <a:t>Segment</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914400">
                        <a:lnSpc>
                          <a:spcPct val="150000"/>
                        </a:lnSpc>
                        <a:spcBef>
                          <a:spcPts val="1000"/>
                        </a:spcBef>
                        <a:defRPr>
                          <a:solidFill>
                            <a:srgbClr val="000000"/>
                          </a:solidFill>
                        </a:defRPr>
                      </a:pPr>
                      <a:r>
                        <a:rPr sz="1300" b="1">
                          <a:solidFill>
                            <a:srgbClr val="4574A2"/>
                          </a:solidFill>
                          <a:latin typeface="Verdana"/>
                          <a:ea typeface="Verdana"/>
                          <a:cs typeface="Verdana"/>
                          <a:sym typeface="Verdana"/>
                        </a:rPr>
                        <a:t>Characteristics</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1881088">
                <a:tc>
                  <a:txBody>
                    <a:bodyPr/>
                    <a:lstStyle/>
                    <a:p>
                      <a:pPr algn="l" defTabSz="914400">
                        <a:lnSpc>
                          <a:spcPct val="150000"/>
                        </a:lnSpc>
                        <a:spcBef>
                          <a:spcPts val="1000"/>
                        </a:spcBef>
                        <a:defRPr>
                          <a:solidFill>
                            <a:srgbClr val="000000"/>
                          </a:solidFill>
                        </a:defRPr>
                      </a:pPr>
                      <a:r>
                        <a:rPr sz="1600" b="1">
                          <a:solidFill>
                            <a:srgbClr val="414141"/>
                          </a:solidFill>
                          <a:latin typeface="Verdana"/>
                          <a:ea typeface="Verdana"/>
                          <a:cs typeface="Verdana"/>
                          <a:sym typeface="Verdana"/>
                        </a:rPr>
                        <a:t>Dismissive 
(20%)</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E2EAF4"/>
                    </a:solidFill>
                  </a:tcPr>
                </a:tc>
                <a:tc>
                  <a:txBody>
                    <a:bodyPr/>
                    <a:lstStyle/>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Very little belief in climate change</a:t>
                      </a:r>
                    </a:p>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Effects perceived as remote in space and time</a:t>
                      </a:r>
                    </a:p>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Very low levels of distress, concern, perceived risk, environmental values, trust in authorities, and self-efficacy</a:t>
                      </a:r>
                    </a:p>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Low levels of outrage and knowledge</a:t>
                      </a:r>
                    </a:p>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Negative attitudes toward clean energy</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E2EAF4"/>
                    </a:solidFill>
                  </a:tcPr>
                </a:tc>
              </a:tr>
              <a:tr h="1653331">
                <a:tc>
                  <a:txBody>
                    <a:bodyPr/>
                    <a:lstStyle/>
                    <a:p>
                      <a:pPr algn="l" defTabSz="914400">
                        <a:lnSpc>
                          <a:spcPct val="150000"/>
                        </a:lnSpc>
                        <a:spcBef>
                          <a:spcPts val="1000"/>
                        </a:spcBef>
                        <a:defRPr>
                          <a:solidFill>
                            <a:srgbClr val="000000"/>
                          </a:solidFill>
                        </a:defRPr>
                      </a:pPr>
                      <a:r>
                        <a:rPr sz="1600" b="1">
                          <a:solidFill>
                            <a:srgbClr val="414141"/>
                          </a:solidFill>
                          <a:latin typeface="Verdana"/>
                          <a:ea typeface="Verdana"/>
                          <a:cs typeface="Verdana"/>
                          <a:sym typeface="Verdana"/>
                        </a:rPr>
                        <a:t>Uncommitted 
(45%) </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C4D6E9"/>
                    </a:solidFill>
                  </a:tcPr>
                </a:tc>
                <a:tc>
                  <a:txBody>
                    <a:bodyPr/>
                    <a:lstStyle/>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Moderate belief in climate change</a:t>
                      </a:r>
                    </a:p>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Effect perceived as moderately close in space and time</a:t>
                      </a:r>
                    </a:p>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Moderate distress, concern, perceived risk, attitudes toward clean energy, trust in authorities, and self-efficacy</a:t>
                      </a:r>
                    </a:p>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Moderately low levels of outrage, environmental value, and knowledge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C4D6E9"/>
                    </a:solidFill>
                  </a:tcPr>
                </a:tc>
              </a:tr>
              <a:tr h="1472257">
                <a:tc>
                  <a:txBody>
                    <a:bodyPr/>
                    <a:lstStyle/>
                    <a:p>
                      <a:pPr algn="l" defTabSz="914400">
                        <a:lnSpc>
                          <a:spcPct val="150000"/>
                        </a:lnSpc>
                        <a:spcBef>
                          <a:spcPts val="1000"/>
                        </a:spcBef>
                        <a:defRPr>
                          <a:solidFill>
                            <a:srgbClr val="000000"/>
                          </a:solidFill>
                        </a:defRPr>
                      </a:pPr>
                      <a:r>
                        <a:rPr sz="1600" b="1">
                          <a:solidFill>
                            <a:srgbClr val="414141"/>
                          </a:solidFill>
                          <a:latin typeface="Verdana"/>
                          <a:ea typeface="Verdana"/>
                          <a:cs typeface="Verdana"/>
                          <a:sym typeface="Verdana"/>
                        </a:rPr>
                        <a:t>Alarmed 
(34%)</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A5C1DF"/>
                    </a:solidFill>
                  </a:tcPr>
                </a:tc>
                <a:tc>
                  <a:txBody>
                    <a:bodyPr/>
                    <a:lstStyle/>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Strong belief in climate change</a:t>
                      </a:r>
                    </a:p>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Perceived effects to be very close in space and time</a:t>
                      </a:r>
                    </a:p>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High levels of distress, outrage, concern, perceived risk, knowledge and self-efficacy</a:t>
                      </a:r>
                    </a:p>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Strong environmental values, trust in climate change authorities, and attitudes toward clean energy</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A5C1DF"/>
                    </a:solidFill>
                  </a:tcPr>
                </a:tc>
              </a:tr>
            </a:tbl>
          </a:graphicData>
        </a:graphic>
      </p:graphicFrame>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p:cNvSpPr>
          <p:nvPr>
            <p:ph type="title"/>
          </p:nvPr>
        </p:nvSpPr>
        <p:spPr>
          <a:prstGeom prst="rect">
            <a:avLst/>
          </a:prstGeom>
        </p:spPr>
        <p:txBody>
          <a:bodyPr>
            <a:normAutofit/>
          </a:bodyPr>
          <a:lstStyle/>
          <a:p>
            <a:r>
              <a:rPr sz="6000" dirty="0"/>
              <a:t>Identifying Audience Segments </a:t>
            </a:r>
          </a:p>
        </p:txBody>
      </p:sp>
      <p:graphicFrame>
        <p:nvGraphicFramePr>
          <p:cNvPr id="265" name="Table 265"/>
          <p:cNvGraphicFramePr/>
          <p:nvPr/>
        </p:nvGraphicFramePr>
        <p:xfrm>
          <a:off x="1409700" y="2825750"/>
          <a:ext cx="10684073" cy="6633595"/>
        </p:xfrm>
        <a:graphic>
          <a:graphicData uri="http://schemas.openxmlformats.org/drawingml/2006/table">
            <a:tbl>
              <a:tblPr bandRow="1">
                <a:tableStyleId>{4C3C2611-4C71-4FC5-86AE-919BDF0F9419}</a:tableStyleId>
              </a:tblPr>
              <a:tblGrid>
                <a:gridCol w="1641169"/>
                <a:gridCol w="5134574"/>
                <a:gridCol w="3908330"/>
              </a:tblGrid>
              <a:tr h="778271">
                <a:tc>
                  <a:txBody>
                    <a:bodyPr/>
                    <a:lstStyle/>
                    <a:p>
                      <a:pPr algn="l" defTabSz="914400">
                        <a:lnSpc>
                          <a:spcPct val="150000"/>
                        </a:lnSpc>
                        <a:spcBef>
                          <a:spcPts val="1000"/>
                        </a:spcBef>
                        <a:defRPr>
                          <a:solidFill>
                            <a:srgbClr val="000000"/>
                          </a:solidFill>
                        </a:defRPr>
                      </a:pPr>
                      <a:r>
                        <a:rPr sz="1400" b="1" dirty="0">
                          <a:solidFill>
                            <a:srgbClr val="4574A2"/>
                          </a:solidFill>
                          <a:latin typeface="Verdana"/>
                          <a:ea typeface="Verdana"/>
                          <a:cs typeface="Verdana"/>
                          <a:sym typeface="Verdana"/>
                        </a:rPr>
                        <a:t>Segment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914400">
                        <a:lnSpc>
                          <a:spcPct val="150000"/>
                        </a:lnSpc>
                        <a:spcBef>
                          <a:spcPts val="1000"/>
                        </a:spcBef>
                        <a:defRPr>
                          <a:solidFill>
                            <a:srgbClr val="000000"/>
                          </a:solidFill>
                        </a:defRPr>
                      </a:pPr>
                      <a:r>
                        <a:rPr sz="1400" b="1">
                          <a:solidFill>
                            <a:srgbClr val="4574A2"/>
                          </a:solidFill>
                          <a:latin typeface="Verdana"/>
                          <a:ea typeface="Verdana"/>
                          <a:cs typeface="Verdana"/>
                          <a:sym typeface="Verdana"/>
                        </a:rPr>
                        <a:t>Messaging options and Policy Strategies</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914400">
                        <a:lnSpc>
                          <a:spcPct val="150000"/>
                        </a:lnSpc>
                        <a:spcBef>
                          <a:spcPts val="1000"/>
                        </a:spcBef>
                        <a:defRPr>
                          <a:solidFill>
                            <a:srgbClr val="000000"/>
                          </a:solidFill>
                        </a:defRPr>
                      </a:pPr>
                      <a:r>
                        <a:rPr sz="1400" b="1">
                          <a:solidFill>
                            <a:srgbClr val="4574A2"/>
                          </a:solidFill>
                          <a:latin typeface="Verdana"/>
                          <a:ea typeface="Verdana"/>
                          <a:cs typeface="Verdana"/>
                          <a:sym typeface="Verdana"/>
                        </a:rPr>
                        <a:t>Effective Messages</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1875234">
                <a:tc>
                  <a:txBody>
                    <a:bodyPr/>
                    <a:lstStyle/>
                    <a:p>
                      <a:pPr algn="l" defTabSz="914400">
                        <a:lnSpc>
                          <a:spcPct val="120000"/>
                        </a:lnSpc>
                        <a:spcBef>
                          <a:spcPts val="1000"/>
                        </a:spcBef>
                        <a:defRPr>
                          <a:solidFill>
                            <a:srgbClr val="000000"/>
                          </a:solidFill>
                        </a:defRPr>
                      </a:pPr>
                      <a:r>
                        <a:rPr sz="1400">
                          <a:solidFill>
                            <a:srgbClr val="414141"/>
                          </a:solidFill>
                          <a:latin typeface="Verdana"/>
                          <a:ea typeface="Verdana"/>
                          <a:cs typeface="Verdana"/>
                          <a:sym typeface="Verdana"/>
                        </a:rPr>
                        <a:t>Dismissive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E2EAF4"/>
                    </a:solidFill>
                  </a:tcPr>
                </a:tc>
                <a:tc>
                  <a:txBody>
                    <a:bodyPr/>
                    <a:lstStyle/>
                    <a:p>
                      <a:pPr marL="457200" indent="-228600" algn="l" defTabSz="914400">
                        <a:lnSpc>
                          <a:spcPct val="120000"/>
                        </a:lnSpc>
                        <a:defRPr sz="1400">
                          <a:latin typeface="Verdana"/>
                          <a:ea typeface="Verdana"/>
                          <a:cs typeface="Verdana"/>
                          <a:sym typeface="Verdana"/>
                        </a:defRPr>
                      </a:pPr>
                      <a:r>
                        <a:rPr dirty="0">
                          <a:latin typeface="Symbol"/>
                          <a:ea typeface="Symbol"/>
                          <a:cs typeface="Symbol"/>
                          <a:sym typeface="Symbol"/>
                        </a:rPr>
                        <a:t>•	</a:t>
                      </a:r>
                      <a:r>
                        <a:rPr dirty="0"/>
                        <a:t>Avoid direct references to climate change and sustainability</a:t>
                      </a:r>
                    </a:p>
                    <a:p>
                      <a:pPr marL="457200" indent="-228600" algn="l" defTabSz="914400">
                        <a:lnSpc>
                          <a:spcPct val="120000"/>
                        </a:lnSpc>
                        <a:defRPr sz="1400">
                          <a:latin typeface="Verdana"/>
                          <a:ea typeface="Verdana"/>
                          <a:cs typeface="Verdana"/>
                          <a:sym typeface="Verdana"/>
                        </a:defRPr>
                      </a:pPr>
                      <a:r>
                        <a:rPr dirty="0">
                          <a:latin typeface="Symbol"/>
                          <a:ea typeface="Symbol"/>
                          <a:cs typeface="Symbol"/>
                          <a:sym typeface="Symbol"/>
                        </a:rPr>
                        <a:t>•	</a:t>
                      </a:r>
                      <a:r>
                        <a:rPr dirty="0"/>
                        <a:t>Develop strategies that </a:t>
                      </a:r>
                      <a:r>
                        <a:rPr dirty="0" err="1"/>
                        <a:t>emphasise</a:t>
                      </a:r>
                      <a:r>
                        <a:rPr dirty="0"/>
                        <a:t> other valued outcomes (e.g. economic development or a caring society)</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E2EAF4"/>
                    </a:solidFill>
                  </a:tcPr>
                </a:tc>
                <a:tc>
                  <a:txBody>
                    <a:bodyPr/>
                    <a:lstStyle/>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Use simple language</a:t>
                      </a:r>
                    </a:p>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Do not emphasise messages which describe how people SHOULD think or behave</a:t>
                      </a:r>
                    </a:p>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Provide specific advice about what actions to take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E2EAF4"/>
                    </a:solidFill>
                  </a:tcPr>
                </a:tc>
              </a:tr>
              <a:tr h="1419770">
                <a:tc>
                  <a:txBody>
                    <a:bodyPr/>
                    <a:lstStyle/>
                    <a:p>
                      <a:pPr algn="l" defTabSz="914400">
                        <a:lnSpc>
                          <a:spcPct val="120000"/>
                        </a:lnSpc>
                        <a:spcBef>
                          <a:spcPts val="1000"/>
                        </a:spcBef>
                        <a:defRPr>
                          <a:solidFill>
                            <a:srgbClr val="000000"/>
                          </a:solidFill>
                        </a:defRPr>
                      </a:pPr>
                      <a:r>
                        <a:rPr sz="1400">
                          <a:solidFill>
                            <a:srgbClr val="414141"/>
                          </a:solidFill>
                          <a:latin typeface="Verdana"/>
                          <a:ea typeface="Verdana"/>
                          <a:cs typeface="Verdana"/>
                          <a:sym typeface="Verdana"/>
                        </a:rPr>
                        <a:t>Uncommitted</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C4D6E9"/>
                    </a:solidFill>
                  </a:tcPr>
                </a:tc>
                <a:tc>
                  <a:txBody>
                    <a:bodyPr/>
                    <a:lstStyle/>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Provide motivational messages to increase self-efficacy and concern</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C4D6E9"/>
                    </a:solidFill>
                  </a:tcPr>
                </a:tc>
                <a:tc>
                  <a:txBody>
                    <a:bodyPr/>
                    <a:lstStyle/>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Have a strong emotional component</a:t>
                      </a:r>
                    </a:p>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Are framed in terms of preventing losses</a:t>
                      </a:r>
                    </a:p>
                    <a:p>
                      <a:pPr marL="457200" indent="-228600" algn="l" defTabSz="914400">
                        <a:lnSpc>
                          <a:spcPct val="120000"/>
                        </a:lnSpc>
                        <a:defRPr sz="1400">
                          <a:latin typeface="Verdana"/>
                          <a:ea typeface="Verdana"/>
                          <a:cs typeface="Verdana"/>
                          <a:sym typeface="Verdana"/>
                        </a:defRPr>
                      </a:pPr>
                      <a:r>
                        <a:rPr>
                          <a:latin typeface="Symbol"/>
                          <a:ea typeface="Symbol"/>
                          <a:cs typeface="Symbol"/>
                          <a:sym typeface="Symbol"/>
                        </a:rPr>
                        <a:t>•	</a:t>
                      </a:r>
                      <a:r>
                        <a:t>Provide specific advice about what actions to take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C4D6E9"/>
                    </a:solidFill>
                  </a:tcPr>
                </a:tc>
              </a:tr>
              <a:tr h="1756419">
                <a:tc>
                  <a:txBody>
                    <a:bodyPr/>
                    <a:lstStyle/>
                    <a:p>
                      <a:pPr algn="l" defTabSz="914400">
                        <a:lnSpc>
                          <a:spcPct val="150000"/>
                        </a:lnSpc>
                        <a:spcBef>
                          <a:spcPts val="1000"/>
                        </a:spcBef>
                        <a:defRPr>
                          <a:solidFill>
                            <a:srgbClr val="000000"/>
                          </a:solidFill>
                        </a:defRPr>
                      </a:pPr>
                      <a:r>
                        <a:rPr sz="1400">
                          <a:solidFill>
                            <a:srgbClr val="414141"/>
                          </a:solidFill>
                          <a:latin typeface="Verdana"/>
                          <a:ea typeface="Verdana"/>
                          <a:cs typeface="Verdana"/>
                          <a:sym typeface="Verdana"/>
                        </a:rPr>
                        <a:t>Alarmed</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A5C1DF"/>
                    </a:solidFill>
                  </a:tcPr>
                </a:tc>
                <a:tc>
                  <a:txBody>
                    <a:bodyPr/>
                    <a:lstStyle/>
                    <a:p>
                      <a:pPr marL="457200" indent="-228600" algn="l" defTabSz="914400">
                        <a:lnSpc>
                          <a:spcPct val="150000"/>
                        </a:lnSpc>
                        <a:defRPr sz="1400">
                          <a:latin typeface="Verdana"/>
                          <a:ea typeface="Verdana"/>
                          <a:cs typeface="Verdana"/>
                          <a:sym typeface="Verdana"/>
                        </a:defRPr>
                      </a:pPr>
                      <a:r>
                        <a:rPr>
                          <a:latin typeface="Symbol"/>
                          <a:ea typeface="Symbol"/>
                          <a:cs typeface="Symbol"/>
                          <a:sym typeface="Symbol"/>
                        </a:rPr>
                        <a:t>•	</a:t>
                      </a:r>
                      <a:r>
                        <a:t>Provide information about:  </a:t>
                      </a:r>
                      <a:r>
                        <a:rPr>
                          <a:latin typeface="Courier New"/>
                          <a:ea typeface="Courier New"/>
                          <a:cs typeface="Courier New"/>
                          <a:sym typeface="Courier New"/>
                        </a:rPr>
                        <a:t>o	</a:t>
                      </a:r>
                      <a:r>
                        <a:t>effective ways to minimise personal carbon footprint</a:t>
                      </a:r>
                    </a:p>
                    <a:p>
                      <a:pPr marL="685800" indent="-228600" algn="l" defTabSz="914400">
                        <a:lnSpc>
                          <a:spcPct val="150000"/>
                        </a:lnSpc>
                        <a:defRPr sz="1400">
                          <a:latin typeface="Verdana"/>
                          <a:ea typeface="Verdana"/>
                          <a:cs typeface="Verdana"/>
                          <a:sym typeface="Verdana"/>
                        </a:defRPr>
                      </a:pPr>
                      <a:r>
                        <a:rPr>
                          <a:latin typeface="Courier New"/>
                          <a:ea typeface="Courier New"/>
                          <a:cs typeface="Courier New"/>
                          <a:sym typeface="Courier New"/>
                        </a:rPr>
                        <a:t>o	</a:t>
                      </a:r>
                      <a:r>
                        <a:t>how to lobby industry and government</a:t>
                      </a:r>
                    </a:p>
                    <a:p>
                      <a:pPr marL="685800" indent="-228600" algn="l" defTabSz="914400">
                        <a:lnSpc>
                          <a:spcPct val="150000"/>
                        </a:lnSpc>
                        <a:defRPr sz="1400">
                          <a:latin typeface="Verdana"/>
                          <a:ea typeface="Verdana"/>
                          <a:cs typeface="Verdana"/>
                          <a:sym typeface="Verdana"/>
                        </a:defRPr>
                      </a:pPr>
                      <a:r>
                        <a:rPr>
                          <a:latin typeface="Courier New"/>
                          <a:ea typeface="Courier New"/>
                          <a:cs typeface="Courier New"/>
                          <a:sym typeface="Courier New"/>
                        </a:rPr>
                        <a:t>o	</a:t>
                      </a:r>
                      <a:r>
                        <a:t>where to access relevant means and resources </a:t>
                      </a:r>
                      <a:r>
                        <a:rPr>
                          <a:latin typeface="Symbol"/>
                          <a:ea typeface="Symbol"/>
                          <a:cs typeface="Symbol"/>
                          <a:sym typeface="Symbol"/>
                        </a:rPr>
                        <a:t>•	</a:t>
                      </a:r>
                      <a:r>
                        <a:t>Remove structural barriers preventing translation from intention to action</a:t>
                      </a:r>
                    </a:p>
                    <a:p>
                      <a:pPr marL="457200" indent="-228600" algn="l" defTabSz="914400">
                        <a:lnSpc>
                          <a:spcPct val="150000"/>
                        </a:lnSpc>
                        <a:defRPr sz="1400">
                          <a:latin typeface="Verdana"/>
                          <a:ea typeface="Verdana"/>
                          <a:cs typeface="Verdana"/>
                          <a:sym typeface="Verdana"/>
                        </a:defRPr>
                      </a:pPr>
                      <a:r>
                        <a:rPr>
                          <a:latin typeface="Symbol"/>
                          <a:ea typeface="Symbol"/>
                          <a:cs typeface="Symbol"/>
                          <a:sym typeface="Symbol"/>
                        </a:rPr>
                        <a:t>•	</a:t>
                      </a:r>
                      <a:r>
                        <a:t>Provide feedback that climate change views are shared by others (as ‘social proof’)</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A5C1DF"/>
                    </a:solidFill>
                  </a:tcPr>
                </a:tc>
                <a:tc>
                  <a:txBody>
                    <a:bodyPr/>
                    <a:lstStyle/>
                    <a:p>
                      <a:pPr marL="457200" indent="-228600" algn="l" defTabSz="914400">
                        <a:lnSpc>
                          <a:spcPct val="150000"/>
                        </a:lnSpc>
                        <a:defRPr sz="1400">
                          <a:latin typeface="Verdana"/>
                          <a:ea typeface="Verdana"/>
                          <a:cs typeface="Verdana"/>
                          <a:sym typeface="Verdana"/>
                        </a:defRPr>
                      </a:pPr>
                      <a:r>
                        <a:rPr>
                          <a:latin typeface="Symbol"/>
                          <a:ea typeface="Symbol"/>
                          <a:cs typeface="Symbol"/>
                          <a:sym typeface="Symbol"/>
                        </a:rPr>
                        <a:t>•	</a:t>
                      </a:r>
                      <a:r>
                        <a:t>Emphasise local impacts</a:t>
                      </a:r>
                    </a:p>
                    <a:p>
                      <a:pPr marL="457200" indent="-228600" algn="l" defTabSz="914400">
                        <a:lnSpc>
                          <a:spcPct val="150000"/>
                        </a:lnSpc>
                        <a:defRPr sz="1400">
                          <a:latin typeface="Verdana"/>
                          <a:ea typeface="Verdana"/>
                          <a:cs typeface="Verdana"/>
                          <a:sym typeface="Verdana"/>
                        </a:defRPr>
                      </a:pPr>
                      <a:r>
                        <a:rPr>
                          <a:latin typeface="Symbol"/>
                          <a:ea typeface="Symbol"/>
                          <a:cs typeface="Symbol"/>
                          <a:sym typeface="Symbol"/>
                        </a:rPr>
                        <a:t>•	</a:t>
                      </a:r>
                      <a:r>
                        <a:t>Emphasise collective responsibility</a:t>
                      </a:r>
                    </a:p>
                    <a:p>
                      <a:pPr marL="457200" indent="-228600" algn="l" defTabSz="914400">
                        <a:lnSpc>
                          <a:spcPct val="150000"/>
                        </a:lnSpc>
                        <a:defRPr sz="1400">
                          <a:latin typeface="Verdana"/>
                          <a:ea typeface="Verdana"/>
                          <a:cs typeface="Verdana"/>
                          <a:sym typeface="Verdana"/>
                        </a:defRPr>
                      </a:pPr>
                      <a:r>
                        <a:rPr>
                          <a:latin typeface="Symbol"/>
                          <a:ea typeface="Symbol"/>
                          <a:cs typeface="Symbol"/>
                          <a:sym typeface="Symbol"/>
                        </a:rPr>
                        <a:t>•	</a:t>
                      </a:r>
                      <a:r>
                        <a:t>Provide specific adaptation advice about what actions to take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A5C1DF"/>
                    </a:solidFill>
                  </a:tcPr>
                </a:tc>
              </a:tr>
            </a:tbl>
          </a:graphicData>
        </a:graphic>
      </p:graphicFrame>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type="title"/>
          </p:nvPr>
        </p:nvSpPr>
        <p:spPr>
          <a:prstGeom prst="rect">
            <a:avLst/>
          </a:prstGeom>
        </p:spPr>
        <p:txBody>
          <a:bodyPr/>
          <a:lstStyle/>
          <a:p>
            <a:pPr defTabSz="297941">
              <a:spcBef>
                <a:spcPts val="800"/>
              </a:spcBef>
              <a:defRPr sz="3570"/>
            </a:pPr>
            <a:r>
              <a:t>Example Messaging Strategy </a:t>
            </a:r>
          </a:p>
          <a:p>
            <a:pPr defTabSz="297941">
              <a:spcBef>
                <a:spcPts val="800"/>
              </a:spcBef>
              <a:defRPr sz="3570"/>
            </a:pPr>
            <a:r>
              <a:t>for ‘Uncommitted’ Segment </a:t>
            </a:r>
          </a:p>
        </p:txBody>
      </p:sp>
      <p:pic>
        <p:nvPicPr>
          <p:cNvPr id="271" name="Screen Shot 2016-08-04 at 1.00.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592" y="2922443"/>
            <a:ext cx="10535615" cy="5508914"/>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title"/>
          </p:nvPr>
        </p:nvSpPr>
        <p:spPr>
          <a:prstGeom prst="rect">
            <a:avLst/>
          </a:prstGeom>
        </p:spPr>
        <p:txBody>
          <a:bodyPr/>
          <a:lstStyle/>
          <a:p>
            <a:r>
              <a:t>What else is in the report</a:t>
            </a:r>
          </a:p>
        </p:txBody>
      </p:sp>
      <p:sp>
        <p:nvSpPr>
          <p:cNvPr id="274" name="Shape 274"/>
          <p:cNvSpPr>
            <a:spLocks noGrp="1"/>
          </p:cNvSpPr>
          <p:nvPr>
            <p:ph type="body" idx="1"/>
          </p:nvPr>
        </p:nvSpPr>
        <p:spPr>
          <a:prstGeom prst="rect">
            <a:avLst/>
          </a:prstGeom>
        </p:spPr>
        <p:txBody>
          <a:bodyPr/>
          <a:lstStyle/>
          <a:p>
            <a:pPr marL="404113" indent="-404113" defTabSz="502412">
              <a:spcBef>
                <a:spcPts val="2000"/>
              </a:spcBef>
              <a:defRPr sz="3096"/>
            </a:pPr>
            <a:r>
              <a:t>Communicating with Specific Audiences: </a:t>
            </a:r>
          </a:p>
          <a:p>
            <a:pPr marL="808227" lvl="1" indent="-404113" defTabSz="502412">
              <a:spcBef>
                <a:spcPts val="2000"/>
              </a:spcBef>
              <a:defRPr sz="3096"/>
            </a:pPr>
            <a:r>
              <a:t>Politically Conservative, </a:t>
            </a:r>
          </a:p>
          <a:p>
            <a:pPr marL="808227" lvl="1" indent="-404113" defTabSz="502412">
              <a:spcBef>
                <a:spcPts val="2000"/>
              </a:spcBef>
              <a:defRPr sz="3096"/>
            </a:pPr>
            <a:r>
              <a:t>Young People, </a:t>
            </a:r>
          </a:p>
          <a:p>
            <a:pPr marL="808227" lvl="1" indent="-404113" defTabSz="502412">
              <a:spcBef>
                <a:spcPts val="2000"/>
              </a:spcBef>
              <a:defRPr sz="3096"/>
            </a:pPr>
            <a:r>
              <a:t>Uncommitted or Unconcerned Groups: The case for co-benefits </a:t>
            </a:r>
          </a:p>
          <a:p>
            <a:pPr marL="404113" indent="-404113" defTabSz="502412">
              <a:spcBef>
                <a:spcPts val="2000"/>
              </a:spcBef>
              <a:defRPr sz="3096"/>
            </a:pPr>
            <a:r>
              <a:t>Examples of campaigns targeting uncommitted groups, and targeting multiple groups</a:t>
            </a:r>
          </a:p>
          <a:p>
            <a:pPr marL="404113" indent="-404113" defTabSz="502412">
              <a:spcBef>
                <a:spcPts val="2000"/>
              </a:spcBef>
              <a:defRPr sz="3096"/>
            </a:pPr>
            <a:r>
              <a:t>WAGA councils messaging case studies</a:t>
            </a:r>
          </a:p>
          <a:p>
            <a:pPr marL="404113" indent="-404113" defTabSz="502412">
              <a:spcBef>
                <a:spcPts val="2000"/>
              </a:spcBef>
              <a:defRPr sz="3096"/>
            </a:pPr>
            <a:r>
              <a:t>Blank evaluation sheet</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prstGeom prst="rect">
            <a:avLst/>
          </a:prstGeom>
        </p:spPr>
        <p:txBody>
          <a:bodyPr>
            <a:normAutofit fontScale="90000"/>
          </a:bodyPr>
          <a:lstStyle/>
          <a:p>
            <a:r>
              <a:t>What I hope you will take away</a:t>
            </a:r>
          </a:p>
        </p:txBody>
      </p:sp>
      <p:sp>
        <p:nvSpPr>
          <p:cNvPr id="140" name="Shape 140"/>
          <p:cNvSpPr>
            <a:spLocks noGrp="1"/>
          </p:cNvSpPr>
          <p:nvPr>
            <p:ph type="body" idx="1"/>
          </p:nvPr>
        </p:nvSpPr>
        <p:spPr>
          <a:prstGeom prst="rect">
            <a:avLst/>
          </a:prstGeom>
        </p:spPr>
        <p:txBody>
          <a:bodyPr/>
          <a:lstStyle/>
          <a:p>
            <a:pPr>
              <a:spcBef>
                <a:spcPts val="4600"/>
              </a:spcBef>
            </a:pPr>
            <a:r>
              <a:t>A practical understanding of some of the psychological aspects unique to climate change and how it influences messaging</a:t>
            </a:r>
          </a:p>
          <a:p>
            <a:pPr>
              <a:spcBef>
                <a:spcPts val="4600"/>
              </a:spcBef>
            </a:pPr>
            <a:r>
              <a:t>A knowledge of the key aspects of stories / narratives and their value to climate change communication</a:t>
            </a:r>
          </a:p>
          <a:p>
            <a:pPr>
              <a:spcBef>
                <a:spcPts val="4600"/>
              </a:spcBef>
            </a:pPr>
            <a:r>
              <a:t>The ability to evaluate messaging using audience segmentation</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prstGeom prst="rect">
            <a:avLst/>
          </a:prstGeom>
        </p:spPr>
        <p:txBody>
          <a:bodyPr/>
          <a:lstStyle/>
          <a:p>
            <a:r>
              <a:t>WHAT SCIENCE HAS DONE</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143"/>
          <p:cNvPicPr>
            <a:picLocks/>
          </p:cNvPicPr>
          <p:nvPr/>
        </p:nvPicPr>
        <p:blipFill>
          <a:blip r:embed="rId2">
            <a:extLst>
              <a:ext uri="{28A0092B-C50C-407E-A947-70E740481C1C}">
                <a14:useLocalDpi xmlns:a14="http://schemas.microsoft.com/office/drawing/2010/main" val="0"/>
              </a:ext>
            </a:extLst>
          </a:blip>
          <a:stretch>
            <a:fillRect/>
          </a:stretch>
        </p:blipFill>
        <p:spPr>
          <a:xfrm>
            <a:off x="3598810" y="2403223"/>
            <a:ext cx="3666196" cy="2200578"/>
          </a:xfrm>
          <a:prstGeom prst="rect">
            <a:avLst/>
          </a:prstGeom>
          <a:effectLst>
            <a:outerShdw blurRad="50800" dist="25400" dir="3600000" rotWithShape="0">
              <a:srgbClr val="FFFFFF">
                <a:alpha val="70000"/>
              </a:srgbClr>
            </a:outerShdw>
          </a:effectLst>
        </p:spPr>
      </p:pic>
      <p:sp>
        <p:nvSpPr>
          <p:cNvPr id="145" name="Shape 145"/>
          <p:cNvSpPr>
            <a:spLocks noGrp="1"/>
          </p:cNvSpPr>
          <p:nvPr>
            <p:ph type="title"/>
          </p:nvPr>
        </p:nvSpPr>
        <p:spPr>
          <a:prstGeom prst="rect">
            <a:avLst/>
          </a:prstGeom>
        </p:spPr>
        <p:txBody>
          <a:bodyPr/>
          <a:lstStyle/>
          <a:p>
            <a:r>
              <a:t>Psychological Distance</a:t>
            </a:r>
          </a:p>
        </p:txBody>
      </p:sp>
      <p:sp>
        <p:nvSpPr>
          <p:cNvPr id="146" name="Shape 146"/>
          <p:cNvSpPr/>
          <p:nvPr/>
        </p:nvSpPr>
        <p:spPr>
          <a:xfrm>
            <a:off x="3243242" y="5634471"/>
            <a:ext cx="7143400" cy="31003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 y="21600"/>
                </a:lnTo>
                <a:lnTo>
                  <a:pt x="21600" y="14053"/>
                </a:lnTo>
                <a:lnTo>
                  <a:pt x="21579" y="9068"/>
                </a:lnTo>
                <a:lnTo>
                  <a:pt x="0" y="0"/>
                </a:lnTo>
                <a:close/>
              </a:path>
            </a:pathLst>
          </a:custGeom>
          <a:gradFill>
            <a:gsLst>
              <a:gs pos="0">
                <a:srgbClr val="C6C0B8">
                  <a:alpha val="0"/>
                </a:srgbClr>
              </a:gs>
              <a:gs pos="100000">
                <a:srgbClr val="196CC7"/>
              </a:gs>
            </a:gsLst>
            <a:lin ang="10618561"/>
          </a:gradFill>
          <a:ln w="12700">
            <a:miter lim="400000"/>
          </a:ln>
          <a:effectLst>
            <a:outerShdw blurRad="63500" dist="143196" dir="1739143" rotWithShape="0">
              <a:srgbClr val="000000">
                <a:alpha val="13636"/>
              </a:srgbClr>
            </a:outerShdw>
          </a:effectLst>
        </p:spPr>
        <p:txBody>
          <a:bodyPr lIns="50800" tIns="50800" rIns="50800" bIns="50800" anchor="ctr"/>
          <a:lstStyle/>
          <a:p>
            <a:pPr>
              <a:defRPr sz="3200"/>
            </a:pPr>
            <a:endParaRPr/>
          </a:p>
        </p:txBody>
      </p:sp>
      <p:sp>
        <p:nvSpPr>
          <p:cNvPr id="147" name="Shape 147"/>
          <p:cNvSpPr/>
          <p:nvPr/>
        </p:nvSpPr>
        <p:spPr>
          <a:xfrm>
            <a:off x="2716280" y="4978435"/>
            <a:ext cx="2524322" cy="941961"/>
          </a:xfrm>
          <a:prstGeom prst="rect">
            <a:avLst/>
          </a:prstGeom>
          <a:ln w="12700">
            <a:miter lim="400000"/>
          </a:ln>
          <a:effectLst>
            <a:outerShdw blurRad="63500" dist="143196" dir="5400000" rotWithShape="0">
              <a:srgbClr val="000000">
                <a:alpha val="13636"/>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4500">
                <a:solidFill>
                  <a:srgbClr val="3C7CC8"/>
                </a:solidFill>
                <a:latin typeface="Arial Black"/>
                <a:ea typeface="Arial Black"/>
                <a:cs typeface="Arial Black"/>
                <a:sym typeface="Arial Black"/>
              </a:defRPr>
            </a:lvl1pPr>
          </a:lstStyle>
          <a:p>
            <a:r>
              <a:t>NOW</a:t>
            </a:r>
          </a:p>
        </p:txBody>
      </p:sp>
      <p:sp>
        <p:nvSpPr>
          <p:cNvPr id="148" name="Shape 148"/>
          <p:cNvSpPr/>
          <p:nvPr/>
        </p:nvSpPr>
        <p:spPr>
          <a:xfrm>
            <a:off x="2982980" y="8421857"/>
            <a:ext cx="4017437" cy="774380"/>
          </a:xfrm>
          <a:prstGeom prst="rect">
            <a:avLst/>
          </a:prstGeom>
          <a:ln w="12700">
            <a:miter lim="400000"/>
          </a:ln>
          <a:effectLst>
            <a:outerShdw blurRad="63500" dist="143196" dir="5400000" rotWithShape="0">
              <a:srgbClr val="000000">
                <a:alpha val="13636"/>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4500">
                <a:solidFill>
                  <a:srgbClr val="2873C7"/>
                </a:solidFill>
                <a:latin typeface="Arial Black"/>
                <a:ea typeface="Arial Black"/>
                <a:cs typeface="Arial Black"/>
                <a:sym typeface="Arial Black"/>
              </a:defRPr>
            </a:lvl1pPr>
          </a:lstStyle>
          <a:p>
            <a:r>
              <a:t>CONCRETE</a:t>
            </a:r>
          </a:p>
        </p:txBody>
      </p:sp>
      <p:sp>
        <p:nvSpPr>
          <p:cNvPr id="149" name="Shape 149"/>
          <p:cNvSpPr/>
          <p:nvPr/>
        </p:nvSpPr>
        <p:spPr>
          <a:xfrm>
            <a:off x="3288916" y="6642447"/>
            <a:ext cx="2185522" cy="1057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lgn="l">
              <a:defRPr sz="2200" b="1">
                <a:solidFill>
                  <a:srgbClr val="FFFFFF"/>
                </a:solidFill>
                <a:latin typeface="Arial"/>
                <a:ea typeface="Arial"/>
                <a:cs typeface="Arial"/>
                <a:sym typeface="Arial"/>
              </a:defRPr>
            </a:pPr>
            <a:r>
              <a:rPr dirty="0"/>
              <a:t>PERCIEVED </a:t>
            </a:r>
          </a:p>
          <a:p>
            <a:pPr algn="l">
              <a:defRPr sz="2200" b="1">
                <a:solidFill>
                  <a:srgbClr val="FFFFFF"/>
                </a:solidFill>
                <a:latin typeface="Arial"/>
                <a:ea typeface="Arial"/>
                <a:cs typeface="Arial"/>
                <a:sym typeface="Arial"/>
              </a:defRPr>
            </a:pPr>
            <a:r>
              <a:rPr dirty="0"/>
              <a:t>IMPORTANCE</a:t>
            </a:r>
          </a:p>
        </p:txBody>
      </p:sp>
      <p:grpSp>
        <p:nvGrpSpPr>
          <p:cNvPr id="152" name="Group 152"/>
          <p:cNvGrpSpPr/>
          <p:nvPr/>
        </p:nvGrpSpPr>
        <p:grpSpPr>
          <a:xfrm>
            <a:off x="527050" y="2545474"/>
            <a:ext cx="2704680" cy="6935076"/>
            <a:chOff x="0" y="0"/>
            <a:chExt cx="2704679" cy="6935076"/>
          </a:xfrm>
        </p:grpSpPr>
        <p:pic>
          <p:nvPicPr>
            <p:cNvPr id="150" name="pasted-im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04680" cy="6935076"/>
            </a:xfrm>
            <a:prstGeom prst="rect">
              <a:avLst/>
            </a:prstGeom>
            <a:ln w="12700" cap="flat">
              <a:noFill/>
              <a:miter lim="400000"/>
            </a:ln>
            <a:effectLst/>
          </p:spPr>
        </p:pic>
        <p:sp>
          <p:nvSpPr>
            <p:cNvPr id="151" name="Shape 151"/>
            <p:cNvSpPr/>
            <p:nvPr/>
          </p:nvSpPr>
          <p:spPr>
            <a:xfrm>
              <a:off x="44846" y="13575"/>
              <a:ext cx="1078708" cy="508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r>
                <a:t>the self</a:t>
              </a:r>
            </a:p>
          </p:txBody>
        </p:sp>
      </p:grpSp>
      <p:pic>
        <p:nvPicPr>
          <p:cNvPr id="153" name="Picture 152"/>
          <p:cNvPicPr>
            <a:picLocks/>
          </p:cNvPicPr>
          <p:nvPr/>
        </p:nvPicPr>
        <p:blipFill>
          <a:blip r:embed="rId4">
            <a:extLst>
              <a:ext uri="{28A0092B-C50C-407E-A947-70E740481C1C}">
                <a14:useLocalDpi xmlns:a14="http://schemas.microsoft.com/office/drawing/2010/main" val="0"/>
              </a:ext>
            </a:extLst>
          </a:blip>
          <a:stretch>
            <a:fillRect/>
          </a:stretch>
        </p:blipFill>
        <p:spPr>
          <a:xfrm>
            <a:off x="3082399" y="2953809"/>
            <a:ext cx="428833" cy="426537"/>
          </a:xfrm>
          <a:prstGeom prst="rect">
            <a:avLst/>
          </a:prstGeom>
        </p:spPr>
      </p:pic>
      <p:pic>
        <p:nvPicPr>
          <p:cNvPr id="155" name="Picture 154"/>
          <p:cNvPicPr>
            <a:picLocks/>
          </p:cNvPicPr>
          <p:nvPr/>
        </p:nvPicPr>
        <p:blipFill>
          <a:blip r:embed="rId5">
            <a:extLst>
              <a:ext uri="{28A0092B-C50C-407E-A947-70E740481C1C}">
                <a14:useLocalDpi xmlns:a14="http://schemas.microsoft.com/office/drawing/2010/main" val="0"/>
              </a:ext>
            </a:extLst>
          </a:blip>
          <a:stretch>
            <a:fillRect/>
          </a:stretch>
        </p:blipFill>
        <p:spPr>
          <a:xfrm>
            <a:off x="2644823" y="3012933"/>
            <a:ext cx="311899" cy="308288"/>
          </a:xfrm>
          <a:prstGeom prst="rect">
            <a:avLst/>
          </a:prstGeom>
        </p:spPr>
      </p:pic>
      <p:pic>
        <p:nvPicPr>
          <p:cNvPr id="157" name="Picture 156"/>
          <p:cNvPicPr>
            <a:picLocks/>
          </p:cNvPicPr>
          <p:nvPr/>
        </p:nvPicPr>
        <p:blipFill>
          <a:blip r:embed="rId6">
            <a:extLst>
              <a:ext uri="{28A0092B-C50C-407E-A947-70E740481C1C}">
                <a14:useLocalDpi xmlns:a14="http://schemas.microsoft.com/office/drawing/2010/main" val="0"/>
              </a:ext>
            </a:extLst>
          </a:blip>
          <a:stretch>
            <a:fillRect/>
          </a:stretch>
        </p:blipFill>
        <p:spPr>
          <a:xfrm>
            <a:off x="2421635" y="2892475"/>
            <a:ext cx="191551" cy="191140"/>
          </a:xfrm>
          <a:prstGeom prst="rect">
            <a:avLst/>
          </a:prstGeom>
        </p:spPr>
      </p:pic>
      <p:sp>
        <p:nvSpPr>
          <p:cNvPr id="159" name="Shape 159"/>
          <p:cNvSpPr/>
          <p:nvPr/>
        </p:nvSpPr>
        <p:spPr>
          <a:xfrm rot="16169963">
            <a:off x="5180732" y="6633909"/>
            <a:ext cx="954023" cy="764529"/>
          </a:xfrm>
          <a:prstGeom prst="rightArrow">
            <a:avLst>
              <a:gd name="adj1" fmla="val 40954"/>
              <a:gd name="adj2" fmla="val 47871"/>
            </a:avLst>
          </a:prstGeom>
          <a:solidFill>
            <a:srgbClr val="B6CADF"/>
          </a:solidFill>
          <a:ln w="12700">
            <a:miter lim="400000"/>
          </a:ln>
          <a:effectLst>
            <a:outerShdw blurRad="63500" dist="143196" dir="5400000" rotWithShape="0">
              <a:srgbClr val="000000">
                <a:alpha val="13636"/>
              </a:srgbClr>
            </a:outerShdw>
          </a:effectLst>
        </p:spPr>
        <p:txBody>
          <a:bodyPr lIns="50800" tIns="50800" rIns="50800" bIns="50800" anchor="ctr"/>
          <a:lstStyle/>
          <a:p>
            <a:pPr>
              <a:defRPr sz="3200"/>
            </a:pPr>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52"/>
                                        </p:tgtEl>
                                        <p:attrNameLst>
                                          <p:attrName>style.visibility</p:attrName>
                                        </p:attrNameLst>
                                      </p:cBhvr>
                                      <p:to>
                                        <p:strVal val="visible"/>
                                      </p:to>
                                    </p:set>
                                    <p:animEffect transition="in" filter="dissolve">
                                      <p:cBhvr>
                                        <p:cTn id="7" dur="10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157"/>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3" nodeType="afterEffect">
                                  <p:stCondLst>
                                    <p:cond delay="200"/>
                                  </p:stCondLst>
                                  <p:iterate>
                                    <p:tmAbs val="0"/>
                                  </p:iterate>
                                  <p:childTnLst>
                                    <p:set>
                                      <p:cBhvr>
                                        <p:cTn id="14" fill="hold"/>
                                        <p:tgtEl>
                                          <p:spTgt spid="155"/>
                                        </p:tgtEl>
                                        <p:attrNameLst>
                                          <p:attrName>style.visibility</p:attrName>
                                        </p:attrNameLst>
                                      </p:cBhvr>
                                      <p:to>
                                        <p:strVal val="visible"/>
                                      </p:to>
                                    </p:set>
                                  </p:childTnLst>
                                </p:cTn>
                              </p:par>
                            </p:childTnLst>
                          </p:cTn>
                        </p:par>
                        <p:par>
                          <p:cTn id="15" fill="hold">
                            <p:stCondLst>
                              <p:cond delay="200"/>
                            </p:stCondLst>
                            <p:childTnLst>
                              <p:par>
                                <p:cTn id="16" presetID="1" presetClass="entr" presetSubtype="0" fill="hold" grpId="4" nodeType="afterEffect">
                                  <p:stCondLst>
                                    <p:cond delay="100"/>
                                  </p:stCondLst>
                                  <p:iterate>
                                    <p:tmAbs val="0"/>
                                  </p:iterate>
                                  <p:childTnLst>
                                    <p:set>
                                      <p:cBhvr>
                                        <p:cTn id="17" fill="hold"/>
                                        <p:tgtEl>
                                          <p:spTgt spid="153"/>
                                        </p:tgtEl>
                                        <p:attrNameLst>
                                          <p:attrName>style.visibility</p:attrName>
                                        </p:attrNameLst>
                                      </p:cBhvr>
                                      <p:to>
                                        <p:strVal val="visible"/>
                                      </p:to>
                                    </p:set>
                                  </p:childTnLst>
                                </p:cTn>
                              </p:par>
                            </p:childTnLst>
                          </p:cTn>
                        </p:par>
                        <p:par>
                          <p:cTn id="18" fill="hold">
                            <p:stCondLst>
                              <p:cond delay="300"/>
                            </p:stCondLst>
                            <p:childTnLst>
                              <p:par>
                                <p:cTn id="19" presetID="9" presetClass="entr" fill="hold" grpId="5" nodeType="afterEffect">
                                  <p:stCondLst>
                                    <p:cond delay="0"/>
                                  </p:stCondLst>
                                  <p:iterate>
                                    <p:tmAbs val="0"/>
                                  </p:iterate>
                                  <p:childTnLst>
                                    <p:set>
                                      <p:cBhvr>
                                        <p:cTn id="20" fill="hold"/>
                                        <p:tgtEl>
                                          <p:spTgt spid="144"/>
                                        </p:tgtEl>
                                        <p:attrNameLst>
                                          <p:attrName>style.visibility</p:attrName>
                                        </p:attrNameLst>
                                      </p:cBhvr>
                                      <p:to>
                                        <p:strVal val="visible"/>
                                      </p:to>
                                    </p:set>
                                    <p:animEffect transition="in" filter="dissolve">
                                      <p:cBhvr>
                                        <p:cTn id="21" dur="1500"/>
                                        <p:tgtEl>
                                          <p:spTgt spid="14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6" nodeType="clickEffect">
                                  <p:stCondLst>
                                    <p:cond delay="0"/>
                                  </p:stCondLst>
                                  <p:iterate>
                                    <p:tmAbs val="0"/>
                                  </p:iterate>
                                  <p:childTnLst>
                                    <p:set>
                                      <p:cBhvr>
                                        <p:cTn id="25" fill="hold"/>
                                        <p:tgtEl>
                                          <p:spTgt spid="147"/>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7" nodeType="afterEffect">
                                  <p:stCondLst>
                                    <p:cond delay="0"/>
                                  </p:stCondLst>
                                  <p:iterate>
                                    <p:tmAbs val="0"/>
                                  </p:iterate>
                                  <p:childTnLst>
                                    <p:set>
                                      <p:cBhvr>
                                        <p:cTn id="28" fill="hold"/>
                                        <p:tgtEl>
                                          <p:spTgt spid="1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8" nodeType="clickEffect">
                                  <p:stCondLst>
                                    <p:cond delay="0"/>
                                  </p:stCondLst>
                                  <p:iterate>
                                    <p:tmAbs val="0"/>
                                  </p:iterate>
                                  <p:childTnLst>
                                    <p:set>
                                      <p:cBhvr>
                                        <p:cTn id="32" fill="hold"/>
                                        <p:tgtEl>
                                          <p:spTgt spid="146"/>
                                        </p:tgtEl>
                                        <p:attrNameLst>
                                          <p:attrName>style.visibility</p:attrName>
                                        </p:attrNameLst>
                                      </p:cBhvr>
                                      <p:to>
                                        <p:strVal val="visible"/>
                                      </p:to>
                                    </p:set>
                                    <p:anim calcmode="lin" valueType="num">
                                      <p:cBhvr>
                                        <p:cTn id="33" dur="1000" fill="hold"/>
                                        <p:tgtEl>
                                          <p:spTgt spid="146"/>
                                        </p:tgtEl>
                                        <p:attrNameLst>
                                          <p:attrName>ppt_x</p:attrName>
                                        </p:attrNameLst>
                                      </p:cBhvr>
                                      <p:tavLst>
                                        <p:tav tm="0">
                                          <p:val>
                                            <p:strVal val="0-#ppt_w/2"/>
                                          </p:val>
                                        </p:tav>
                                        <p:tav tm="100000">
                                          <p:val>
                                            <p:strVal val="#ppt_x"/>
                                          </p:val>
                                        </p:tav>
                                      </p:tavLst>
                                    </p:anim>
                                    <p:anim calcmode="lin" valueType="num">
                                      <p:cBhvr>
                                        <p:cTn id="34" dur="1000" fill="hold"/>
                                        <p:tgtEl>
                                          <p:spTgt spid="146"/>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2" presetClass="entr" presetSubtype="8" fill="hold" grpId="9" nodeType="afterEffect">
                                  <p:stCondLst>
                                    <p:cond delay="0"/>
                                  </p:stCondLst>
                                  <p:iterate>
                                    <p:tmAbs val="0"/>
                                  </p:iterate>
                                  <p:childTnLst>
                                    <p:set>
                                      <p:cBhvr>
                                        <p:cTn id="37" fill="hold"/>
                                        <p:tgtEl>
                                          <p:spTgt spid="149"/>
                                        </p:tgtEl>
                                        <p:attrNameLst>
                                          <p:attrName>style.visibility</p:attrName>
                                        </p:attrNameLst>
                                      </p:cBhvr>
                                      <p:to>
                                        <p:strVal val="visible"/>
                                      </p:to>
                                    </p:set>
                                    <p:anim calcmode="lin" valueType="num">
                                      <p:cBhvr>
                                        <p:cTn id="38" dur="1000" fill="hold"/>
                                        <p:tgtEl>
                                          <p:spTgt spid="149"/>
                                        </p:tgtEl>
                                        <p:attrNameLst>
                                          <p:attrName>ppt_x</p:attrName>
                                        </p:attrNameLst>
                                      </p:cBhvr>
                                      <p:tavLst>
                                        <p:tav tm="0">
                                          <p:val>
                                            <p:strVal val="0-#ppt_w/2"/>
                                          </p:val>
                                        </p:tav>
                                        <p:tav tm="100000">
                                          <p:val>
                                            <p:strVal val="#ppt_x"/>
                                          </p:val>
                                        </p:tav>
                                      </p:tavLst>
                                    </p:anim>
                                    <p:anim calcmode="lin" valueType="num">
                                      <p:cBhvr>
                                        <p:cTn id="39" dur="1000" fill="hold"/>
                                        <p:tgtEl>
                                          <p:spTgt spid="14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10" nodeType="clickEffect">
                                  <p:stCondLst>
                                    <p:cond delay="0"/>
                                  </p:stCondLst>
                                  <p:iterate>
                                    <p:tmAbs val="0"/>
                                  </p:iterate>
                                  <p:childTnLst>
                                    <p:set>
                                      <p:cBhvr>
                                        <p:cTn id="43" fill="hold"/>
                                        <p:tgtEl>
                                          <p:spTgt spid="159"/>
                                        </p:tgtEl>
                                        <p:attrNameLst>
                                          <p:attrName>style.visibility</p:attrName>
                                        </p:attrNameLst>
                                      </p:cBhvr>
                                      <p:to>
                                        <p:strVal val="visible"/>
                                      </p:to>
                                    </p:set>
                                    <p:anim calcmode="lin" valueType="num">
                                      <p:cBhvr>
                                        <p:cTn id="44" dur="1000" fill="hold"/>
                                        <p:tgtEl>
                                          <p:spTgt spid="159"/>
                                        </p:tgtEl>
                                        <p:attrNameLst>
                                          <p:attrName>ppt_x</p:attrName>
                                        </p:attrNameLst>
                                      </p:cBhvr>
                                      <p:tavLst>
                                        <p:tav tm="0">
                                          <p:val>
                                            <p:strVal val="#ppt_x"/>
                                          </p:val>
                                        </p:tav>
                                        <p:tav tm="100000">
                                          <p:val>
                                            <p:strVal val="#ppt_x"/>
                                          </p:val>
                                        </p:tav>
                                      </p:tavLst>
                                    </p:anim>
                                    <p:anim calcmode="lin" valueType="num">
                                      <p:cBhvr>
                                        <p:cTn id="45" dur="1000" fill="hold"/>
                                        <p:tgtEl>
                                          <p:spTgt spid="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5" animBg="1" advAuto="0"/>
      <p:bldP spid="146" grpId="8" animBg="1" advAuto="0"/>
      <p:bldP spid="147" grpId="6" animBg="1" advAuto="0"/>
      <p:bldP spid="148" grpId="7" animBg="1" advAuto="0"/>
      <p:bldP spid="149" grpId="9" animBg="1" advAuto="0"/>
      <p:bldP spid="152" grpId="1" animBg="1" advAuto="0"/>
      <p:bldP spid="153" grpId="4" animBg="1" advAuto="0"/>
      <p:bldP spid="155" grpId="3" animBg="1" advAuto="0"/>
      <p:bldP spid="157" grpId="2" animBg="1" advAuto="0"/>
      <p:bldP spid="159" grpId="1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p>
            <a:r>
              <a:t>Psychological Distance</a:t>
            </a:r>
          </a:p>
        </p:txBody>
      </p:sp>
      <p:sp>
        <p:nvSpPr>
          <p:cNvPr id="162" name="Shape 162"/>
          <p:cNvSpPr/>
          <p:nvPr/>
        </p:nvSpPr>
        <p:spPr>
          <a:xfrm>
            <a:off x="3243242" y="5634471"/>
            <a:ext cx="7143400" cy="31003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 y="21600"/>
                </a:lnTo>
                <a:lnTo>
                  <a:pt x="21600" y="14053"/>
                </a:lnTo>
                <a:lnTo>
                  <a:pt x="21579" y="9068"/>
                </a:lnTo>
                <a:lnTo>
                  <a:pt x="0" y="0"/>
                </a:lnTo>
                <a:close/>
              </a:path>
            </a:pathLst>
          </a:custGeom>
          <a:gradFill>
            <a:gsLst>
              <a:gs pos="0">
                <a:srgbClr val="C6C0B8">
                  <a:alpha val="0"/>
                </a:srgbClr>
              </a:gs>
              <a:gs pos="100000">
                <a:srgbClr val="196CC7"/>
              </a:gs>
            </a:gsLst>
            <a:lin ang="10618561"/>
          </a:gradFill>
          <a:ln w="12700">
            <a:miter lim="400000"/>
          </a:ln>
          <a:effectLst>
            <a:outerShdw blurRad="63500" dist="143196" dir="1739143" rotWithShape="0">
              <a:srgbClr val="000000">
                <a:alpha val="13636"/>
              </a:srgbClr>
            </a:outerShdw>
          </a:effectLst>
        </p:spPr>
        <p:txBody>
          <a:bodyPr lIns="50800" tIns="50800" rIns="50800" bIns="50800" anchor="ctr"/>
          <a:lstStyle/>
          <a:p>
            <a:pPr>
              <a:defRPr sz="3200"/>
            </a:pPr>
            <a:endParaRPr/>
          </a:p>
        </p:txBody>
      </p:sp>
      <p:sp>
        <p:nvSpPr>
          <p:cNvPr id="163" name="Shape 163"/>
          <p:cNvSpPr/>
          <p:nvPr/>
        </p:nvSpPr>
        <p:spPr>
          <a:xfrm>
            <a:off x="10162600" y="6049068"/>
            <a:ext cx="1669587" cy="4265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000">
                <a:latin typeface="Arial"/>
                <a:ea typeface="Arial"/>
                <a:cs typeface="Arial"/>
                <a:sym typeface="Arial"/>
              </a:defRPr>
            </a:lvl1pPr>
          </a:lstStyle>
          <a:p>
            <a:r>
              <a:t>FUTURE</a:t>
            </a:r>
          </a:p>
        </p:txBody>
      </p:sp>
      <p:sp>
        <p:nvSpPr>
          <p:cNvPr id="164" name="Shape 164"/>
          <p:cNvSpPr/>
          <p:nvPr/>
        </p:nvSpPr>
        <p:spPr>
          <a:xfrm>
            <a:off x="10100339" y="8099777"/>
            <a:ext cx="1794109" cy="4265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000">
                <a:latin typeface="Arial"/>
                <a:ea typeface="Arial"/>
                <a:cs typeface="Arial"/>
                <a:sym typeface="Arial"/>
              </a:defRPr>
            </a:lvl1pPr>
          </a:lstStyle>
          <a:p>
            <a:r>
              <a:t>ABSTRACT</a:t>
            </a:r>
          </a:p>
        </p:txBody>
      </p:sp>
      <p:grpSp>
        <p:nvGrpSpPr>
          <p:cNvPr id="167" name="Group 167"/>
          <p:cNvGrpSpPr/>
          <p:nvPr/>
        </p:nvGrpSpPr>
        <p:grpSpPr>
          <a:xfrm>
            <a:off x="527050" y="2545474"/>
            <a:ext cx="2704680" cy="6935076"/>
            <a:chOff x="0" y="0"/>
            <a:chExt cx="2704679" cy="6935076"/>
          </a:xfrm>
        </p:grpSpPr>
        <p:pic>
          <p:nvPicPr>
            <p:cNvPr id="165" name="pasted-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04680" cy="6935076"/>
            </a:xfrm>
            <a:prstGeom prst="rect">
              <a:avLst/>
            </a:prstGeom>
            <a:ln w="12700" cap="flat">
              <a:noFill/>
              <a:miter lim="400000"/>
            </a:ln>
            <a:effectLst/>
          </p:spPr>
        </p:pic>
        <p:sp>
          <p:nvSpPr>
            <p:cNvPr id="166" name="Shape 166"/>
            <p:cNvSpPr/>
            <p:nvPr/>
          </p:nvSpPr>
          <p:spPr>
            <a:xfrm>
              <a:off x="44846" y="13575"/>
              <a:ext cx="1078708" cy="508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r>
                <a:t>the self</a:t>
              </a:r>
            </a:p>
          </p:txBody>
        </p:sp>
      </p:grpSp>
      <p:pic>
        <p:nvPicPr>
          <p:cNvPr id="168" name="Picture 167"/>
          <p:cNvPicPr>
            <a:picLocks/>
          </p:cNvPicPr>
          <p:nvPr/>
        </p:nvPicPr>
        <p:blipFill>
          <a:blip r:embed="rId3">
            <a:extLst>
              <a:ext uri="{28A0092B-C50C-407E-A947-70E740481C1C}">
                <a14:useLocalDpi xmlns:a14="http://schemas.microsoft.com/office/drawing/2010/main" val="0"/>
              </a:ext>
            </a:extLst>
          </a:blip>
          <a:stretch>
            <a:fillRect/>
          </a:stretch>
        </p:blipFill>
        <p:spPr>
          <a:xfrm>
            <a:off x="3082399" y="2953809"/>
            <a:ext cx="428833" cy="426537"/>
          </a:xfrm>
          <a:prstGeom prst="rect">
            <a:avLst/>
          </a:prstGeom>
        </p:spPr>
      </p:pic>
      <p:pic>
        <p:nvPicPr>
          <p:cNvPr id="170" name="Picture 169"/>
          <p:cNvPicPr>
            <a:picLocks/>
          </p:cNvPicPr>
          <p:nvPr/>
        </p:nvPicPr>
        <p:blipFill>
          <a:blip r:embed="rId4">
            <a:extLst>
              <a:ext uri="{28A0092B-C50C-407E-A947-70E740481C1C}">
                <a14:useLocalDpi xmlns:a14="http://schemas.microsoft.com/office/drawing/2010/main" val="0"/>
              </a:ext>
            </a:extLst>
          </a:blip>
          <a:stretch>
            <a:fillRect/>
          </a:stretch>
        </p:blipFill>
        <p:spPr>
          <a:xfrm>
            <a:off x="2644823" y="3012933"/>
            <a:ext cx="311899" cy="308288"/>
          </a:xfrm>
          <a:prstGeom prst="rect">
            <a:avLst/>
          </a:prstGeom>
        </p:spPr>
      </p:pic>
      <p:pic>
        <p:nvPicPr>
          <p:cNvPr id="172" name="Picture 171"/>
          <p:cNvPicPr>
            <a:picLocks/>
          </p:cNvPicPr>
          <p:nvPr/>
        </p:nvPicPr>
        <p:blipFill>
          <a:blip r:embed="rId5">
            <a:extLst>
              <a:ext uri="{28A0092B-C50C-407E-A947-70E740481C1C}">
                <a14:useLocalDpi xmlns:a14="http://schemas.microsoft.com/office/drawing/2010/main" val="0"/>
              </a:ext>
            </a:extLst>
          </a:blip>
          <a:stretch>
            <a:fillRect/>
          </a:stretch>
        </p:blipFill>
        <p:spPr>
          <a:xfrm>
            <a:off x="2421635" y="2892475"/>
            <a:ext cx="191551" cy="191140"/>
          </a:xfrm>
          <a:prstGeom prst="rect">
            <a:avLst/>
          </a:prstGeom>
        </p:spPr>
      </p:pic>
      <p:pic>
        <p:nvPicPr>
          <p:cNvPr id="174" name="Picture 173"/>
          <p:cNvPicPr>
            <a:picLocks/>
          </p:cNvPicPr>
          <p:nvPr/>
        </p:nvPicPr>
        <p:blipFill>
          <a:blip r:embed="rId6">
            <a:extLst>
              <a:ext uri="{28A0092B-C50C-407E-A947-70E740481C1C}">
                <a14:useLocalDpi xmlns:a14="http://schemas.microsoft.com/office/drawing/2010/main" val="0"/>
              </a:ext>
            </a:extLst>
          </a:blip>
          <a:stretch>
            <a:fillRect/>
          </a:stretch>
        </p:blipFill>
        <p:spPr>
          <a:xfrm>
            <a:off x="3840238" y="3143805"/>
            <a:ext cx="559926" cy="554544"/>
          </a:xfrm>
          <a:prstGeom prst="rect">
            <a:avLst/>
          </a:prstGeom>
        </p:spPr>
      </p:pic>
      <p:pic>
        <p:nvPicPr>
          <p:cNvPr id="176" name="Picture 175"/>
          <p:cNvPicPr>
            <a:picLocks/>
          </p:cNvPicPr>
          <p:nvPr/>
        </p:nvPicPr>
        <p:blipFill>
          <a:blip r:embed="rId7">
            <a:extLst>
              <a:ext uri="{28A0092B-C50C-407E-A947-70E740481C1C}">
                <a14:useLocalDpi xmlns:a14="http://schemas.microsoft.com/office/drawing/2010/main" val="0"/>
              </a:ext>
            </a:extLst>
          </a:blip>
          <a:stretch>
            <a:fillRect/>
          </a:stretch>
        </p:blipFill>
        <p:spPr>
          <a:xfrm>
            <a:off x="4729171" y="3364627"/>
            <a:ext cx="559926" cy="554543"/>
          </a:xfrm>
          <a:prstGeom prst="rect">
            <a:avLst/>
          </a:prstGeom>
        </p:spPr>
      </p:pic>
      <p:pic>
        <p:nvPicPr>
          <p:cNvPr id="178" name="Picture 177"/>
          <p:cNvPicPr>
            <a:picLocks/>
          </p:cNvPicPr>
          <p:nvPr/>
        </p:nvPicPr>
        <p:blipFill>
          <a:blip r:embed="rId8">
            <a:alphaModFix amt="74776"/>
            <a:extLst>
              <a:ext uri="{28A0092B-C50C-407E-A947-70E740481C1C}">
                <a14:useLocalDpi xmlns:a14="http://schemas.microsoft.com/office/drawing/2010/main" val="0"/>
              </a:ext>
            </a:extLst>
          </a:blip>
          <a:stretch>
            <a:fillRect/>
          </a:stretch>
        </p:blipFill>
        <p:spPr>
          <a:xfrm>
            <a:off x="5503653" y="3693015"/>
            <a:ext cx="428879" cy="426491"/>
          </a:xfrm>
          <a:prstGeom prst="rect">
            <a:avLst/>
          </a:prstGeom>
        </p:spPr>
      </p:pic>
      <p:pic>
        <p:nvPicPr>
          <p:cNvPr id="180" name="Picture 179"/>
          <p:cNvPicPr>
            <a:picLocks/>
          </p:cNvPicPr>
          <p:nvPr/>
        </p:nvPicPr>
        <p:blipFill>
          <a:blip r:embed="rId9">
            <a:alphaModFix amt="66034"/>
            <a:extLst>
              <a:ext uri="{28A0092B-C50C-407E-A947-70E740481C1C}">
                <a14:useLocalDpi xmlns:a14="http://schemas.microsoft.com/office/drawing/2010/main" val="0"/>
              </a:ext>
            </a:extLst>
          </a:blip>
          <a:stretch>
            <a:fillRect/>
          </a:stretch>
        </p:blipFill>
        <p:spPr>
          <a:xfrm>
            <a:off x="6451948" y="3731661"/>
            <a:ext cx="426116" cy="426487"/>
          </a:xfrm>
          <a:prstGeom prst="rect">
            <a:avLst/>
          </a:prstGeom>
        </p:spPr>
      </p:pic>
      <p:pic>
        <p:nvPicPr>
          <p:cNvPr id="182" name="Picture 181"/>
          <p:cNvPicPr>
            <a:picLocks/>
          </p:cNvPicPr>
          <p:nvPr/>
        </p:nvPicPr>
        <p:blipFill>
          <a:blip r:embed="rId10">
            <a:alphaModFix amt="41783"/>
            <a:extLst>
              <a:ext uri="{28A0092B-C50C-407E-A947-70E740481C1C}">
                <a14:useLocalDpi xmlns:a14="http://schemas.microsoft.com/office/drawing/2010/main" val="0"/>
              </a:ext>
            </a:extLst>
          </a:blip>
          <a:stretch>
            <a:fillRect/>
          </a:stretch>
        </p:blipFill>
        <p:spPr>
          <a:xfrm>
            <a:off x="7239286" y="3871390"/>
            <a:ext cx="311855" cy="308332"/>
          </a:xfrm>
          <a:prstGeom prst="rect">
            <a:avLst/>
          </a:prstGeom>
        </p:spPr>
      </p:pic>
      <p:pic>
        <p:nvPicPr>
          <p:cNvPr id="184" name="Picture 183"/>
          <p:cNvPicPr>
            <a:picLocks/>
          </p:cNvPicPr>
          <p:nvPr/>
        </p:nvPicPr>
        <p:blipFill>
          <a:blip r:embed="rId10">
            <a:alphaModFix amt="41783"/>
            <a:extLst>
              <a:ext uri="{28A0092B-C50C-407E-A947-70E740481C1C}">
                <a14:useLocalDpi xmlns:a14="http://schemas.microsoft.com/office/drawing/2010/main" val="0"/>
              </a:ext>
            </a:extLst>
          </a:blip>
          <a:stretch>
            <a:fillRect/>
          </a:stretch>
        </p:blipFill>
        <p:spPr>
          <a:xfrm>
            <a:off x="7912386" y="4112690"/>
            <a:ext cx="311855" cy="308331"/>
          </a:xfrm>
          <a:prstGeom prst="rect">
            <a:avLst/>
          </a:prstGeom>
        </p:spPr>
      </p:pic>
      <p:pic>
        <p:nvPicPr>
          <p:cNvPr id="186" name="Picture 185"/>
          <p:cNvPicPr>
            <a:picLocks/>
          </p:cNvPicPr>
          <p:nvPr/>
        </p:nvPicPr>
        <p:blipFill>
          <a:blip r:embed="rId11">
            <a:alphaModFix amt="23328"/>
            <a:extLst>
              <a:ext uri="{28A0092B-C50C-407E-A947-70E740481C1C}">
                <a14:useLocalDpi xmlns:a14="http://schemas.microsoft.com/office/drawing/2010/main" val="0"/>
              </a:ext>
            </a:extLst>
          </a:blip>
          <a:stretch>
            <a:fillRect/>
          </a:stretch>
        </p:blipFill>
        <p:spPr>
          <a:xfrm>
            <a:off x="8496533" y="4113558"/>
            <a:ext cx="191236" cy="191076"/>
          </a:xfrm>
          <a:prstGeom prst="rect">
            <a:avLst/>
          </a:prstGeom>
        </p:spPr>
      </p:pic>
      <p:grpSp>
        <p:nvGrpSpPr>
          <p:cNvPr id="191" name="Group 191"/>
          <p:cNvGrpSpPr/>
          <p:nvPr/>
        </p:nvGrpSpPr>
        <p:grpSpPr>
          <a:xfrm>
            <a:off x="8699069" y="2680260"/>
            <a:ext cx="3026109" cy="2553949"/>
            <a:chOff x="-25400" y="-25400"/>
            <a:chExt cx="3026108" cy="2553948"/>
          </a:xfrm>
        </p:grpSpPr>
        <p:pic>
          <p:nvPicPr>
            <p:cNvPr id="188" name="Post-Glacial_Sea_Level.png"/>
            <p:cNvPicPr>
              <a:picLocks noChangeAspect="1"/>
            </p:cNvPicPr>
            <p:nvPr/>
          </p:nvPicPr>
          <p:blipFill>
            <a:blip r:embed="rId12" cstate="email">
              <a:extLst>
                <a:ext uri="{28A0092B-C50C-407E-A947-70E740481C1C}">
                  <a14:useLocalDpi xmlns:a14="http://schemas.microsoft.com/office/drawing/2010/main"/>
                </a:ext>
              </a:extLst>
            </a:blip>
            <a:srcRect t="3" r="11706"/>
            <a:stretch>
              <a:fillRect/>
            </a:stretch>
          </p:blipFill>
          <p:spPr>
            <a:xfrm>
              <a:off x="349390" y="306190"/>
              <a:ext cx="2414092" cy="1866036"/>
            </a:xfrm>
            <a:custGeom>
              <a:avLst/>
              <a:gdLst/>
              <a:ahLst/>
              <a:cxnLst>
                <a:cxn ang="0">
                  <a:pos x="wd2" y="hd2"/>
                </a:cxn>
                <a:cxn ang="5400000">
                  <a:pos x="wd2" y="hd2"/>
                </a:cxn>
                <a:cxn ang="10800000">
                  <a:pos x="wd2" y="hd2"/>
                </a:cxn>
                <a:cxn ang="16200000">
                  <a:pos x="wd2" y="hd2"/>
                </a:cxn>
              </a:cxnLst>
              <a:rect l="0" t="0" r="r" b="b"/>
              <a:pathLst>
                <a:path w="20468" h="21600" extrusionOk="0">
                  <a:moveTo>
                    <a:pt x="2769" y="0"/>
                  </a:moveTo>
                  <a:cubicBezTo>
                    <a:pt x="2029" y="505"/>
                    <a:pt x="1326" y="1100"/>
                    <a:pt x="683" y="1805"/>
                  </a:cubicBezTo>
                  <a:cubicBezTo>
                    <a:pt x="441" y="2071"/>
                    <a:pt x="216" y="2349"/>
                    <a:pt x="0" y="2632"/>
                  </a:cubicBezTo>
                  <a:lnTo>
                    <a:pt x="0" y="18963"/>
                  </a:lnTo>
                  <a:cubicBezTo>
                    <a:pt x="217" y="19246"/>
                    <a:pt x="441" y="19529"/>
                    <a:pt x="683" y="19795"/>
                  </a:cubicBezTo>
                  <a:cubicBezTo>
                    <a:pt x="1328" y="20502"/>
                    <a:pt x="2033" y="21094"/>
                    <a:pt x="2776" y="21600"/>
                  </a:cubicBezTo>
                  <a:lnTo>
                    <a:pt x="14981" y="21600"/>
                  </a:lnTo>
                  <a:cubicBezTo>
                    <a:pt x="15723" y="21094"/>
                    <a:pt x="16429" y="20502"/>
                    <a:pt x="17074" y="19795"/>
                  </a:cubicBezTo>
                  <a:cubicBezTo>
                    <a:pt x="21600" y="14827"/>
                    <a:pt x="21600" y="6773"/>
                    <a:pt x="17074" y="1805"/>
                  </a:cubicBezTo>
                  <a:cubicBezTo>
                    <a:pt x="16430" y="1100"/>
                    <a:pt x="15728" y="505"/>
                    <a:pt x="14987" y="0"/>
                  </a:cubicBezTo>
                  <a:lnTo>
                    <a:pt x="2769" y="0"/>
                  </a:lnTo>
                  <a:close/>
                </a:path>
              </a:pathLst>
            </a:custGeom>
            <a:ln w="12700" cap="flat">
              <a:noFill/>
              <a:miter lim="400000"/>
            </a:ln>
            <a:effectLst/>
          </p:spPr>
        </p:pic>
        <p:pic>
          <p:nvPicPr>
            <p:cNvPr id="189" name="Picture 188"/>
            <p:cNvPicPr>
              <a:picLocks/>
            </p:cNvPicPr>
            <p:nvPr/>
          </p:nvPicPr>
          <p:blipFill>
            <a:blip r:embed="rId13">
              <a:alphaModFix amt="40141"/>
              <a:extLst>
                <a:ext uri="{28A0092B-C50C-407E-A947-70E740481C1C}">
                  <a14:useLocalDpi xmlns:a14="http://schemas.microsoft.com/office/drawing/2010/main"/>
                </a:ext>
              </a:extLst>
            </a:blip>
            <a:stretch>
              <a:fillRect/>
            </a:stretch>
          </p:blipFill>
          <p:spPr>
            <a:xfrm>
              <a:off x="-25401" y="-25401"/>
              <a:ext cx="3026110" cy="2553949"/>
            </a:xfrm>
            <a:prstGeom prst="rect">
              <a:avLst/>
            </a:prstGeom>
            <a:effectLst/>
          </p:spPr>
        </p:pic>
      </p:grpSp>
      <p:sp>
        <p:nvSpPr>
          <p:cNvPr id="192" name="Shape 192"/>
          <p:cNvSpPr/>
          <p:nvPr/>
        </p:nvSpPr>
        <p:spPr>
          <a:xfrm>
            <a:off x="3288916" y="6642447"/>
            <a:ext cx="2185522" cy="1057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lgn="l">
              <a:defRPr sz="2200" b="1">
                <a:solidFill>
                  <a:srgbClr val="FFFFFF"/>
                </a:solidFill>
                <a:latin typeface="Arial"/>
                <a:ea typeface="Arial"/>
                <a:cs typeface="Arial"/>
                <a:sym typeface="Arial"/>
              </a:defRPr>
            </a:pPr>
            <a:r>
              <a:rPr dirty="0"/>
              <a:t>PERCIEVED </a:t>
            </a:r>
          </a:p>
          <a:p>
            <a:pPr algn="l">
              <a:defRPr sz="2200" b="1">
                <a:solidFill>
                  <a:srgbClr val="FFFFFF"/>
                </a:solidFill>
                <a:latin typeface="Arial"/>
                <a:ea typeface="Arial"/>
                <a:cs typeface="Arial"/>
                <a:sym typeface="Arial"/>
              </a:defRPr>
            </a:pPr>
            <a:r>
              <a:rPr dirty="0"/>
              <a:t>IMPORTANCE</a:t>
            </a:r>
          </a:p>
        </p:txBody>
      </p:sp>
      <p:sp>
        <p:nvSpPr>
          <p:cNvPr id="193" name="Shape 193"/>
          <p:cNvSpPr/>
          <p:nvPr/>
        </p:nvSpPr>
        <p:spPr>
          <a:xfrm rot="5383179">
            <a:off x="5180732" y="6633909"/>
            <a:ext cx="954023" cy="764529"/>
          </a:xfrm>
          <a:prstGeom prst="rightArrow">
            <a:avLst>
              <a:gd name="adj1" fmla="val 40954"/>
              <a:gd name="adj2" fmla="val 47871"/>
            </a:avLst>
          </a:prstGeom>
          <a:solidFill>
            <a:srgbClr val="B6CADF"/>
          </a:solidFill>
          <a:ln w="12700">
            <a:miter lim="400000"/>
          </a:ln>
          <a:effectLst>
            <a:outerShdw blurRad="63500" dist="143196" dir="5400000" rotWithShape="0">
              <a:srgbClr val="000000">
                <a:alpha val="13636"/>
              </a:srgbClr>
            </a:outerShdw>
          </a:effectLst>
        </p:spPr>
        <p:txBody>
          <a:bodyPr lIns="50800" tIns="50800" rIns="50800" bIns="50800" anchor="ctr"/>
          <a:lstStyle/>
          <a:p>
            <a:pPr>
              <a:defRPr sz="3200"/>
            </a:pPr>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67"/>
                                        </p:tgtEl>
                                        <p:attrNameLst>
                                          <p:attrName>style.visibility</p:attrName>
                                        </p:attrNameLst>
                                      </p:cBhvr>
                                      <p:to>
                                        <p:strVal val="visible"/>
                                      </p:to>
                                    </p:set>
                                    <p:animEffect transition="in" filter="dissolve">
                                      <p:cBhvr>
                                        <p:cTn id="7" dur="10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172"/>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3" nodeType="afterEffect">
                                  <p:stCondLst>
                                    <p:cond delay="400"/>
                                  </p:stCondLst>
                                  <p:iterate>
                                    <p:tmAbs val="0"/>
                                  </p:iterate>
                                  <p:childTnLst>
                                    <p:set>
                                      <p:cBhvr>
                                        <p:cTn id="14" fill="hold"/>
                                        <p:tgtEl>
                                          <p:spTgt spid="168"/>
                                        </p:tgtEl>
                                        <p:attrNameLst>
                                          <p:attrName>style.visibility</p:attrName>
                                        </p:attrNameLst>
                                      </p:cBhvr>
                                      <p:to>
                                        <p:strVal val="visible"/>
                                      </p:to>
                                    </p:set>
                                  </p:childTnLst>
                                </p:cTn>
                              </p:par>
                            </p:childTnLst>
                          </p:cTn>
                        </p:par>
                        <p:par>
                          <p:cTn id="15" fill="hold">
                            <p:stCondLst>
                              <p:cond delay="400"/>
                            </p:stCondLst>
                            <p:childTnLst>
                              <p:par>
                                <p:cTn id="16" presetID="1" presetClass="entr" presetSubtype="0" fill="hold" grpId="4" nodeType="afterEffect">
                                  <p:stCondLst>
                                    <p:cond delay="100"/>
                                  </p:stCondLst>
                                  <p:iterate>
                                    <p:tmAbs val="0"/>
                                  </p:iterate>
                                  <p:childTnLst>
                                    <p:set>
                                      <p:cBhvr>
                                        <p:cTn id="17" fill="hold"/>
                                        <p:tgtEl>
                                          <p:spTgt spid="170"/>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5" nodeType="afterEffect">
                                  <p:stCondLst>
                                    <p:cond delay="100"/>
                                  </p:stCondLst>
                                  <p:iterate>
                                    <p:tmAbs val="0"/>
                                  </p:iterate>
                                  <p:childTnLst>
                                    <p:set>
                                      <p:cBhvr>
                                        <p:cTn id="20" fill="hold"/>
                                        <p:tgtEl>
                                          <p:spTgt spid="174"/>
                                        </p:tgtEl>
                                        <p:attrNameLst>
                                          <p:attrName>style.visibility</p:attrName>
                                        </p:attrNameLst>
                                      </p:cBhvr>
                                      <p:to>
                                        <p:strVal val="visible"/>
                                      </p:to>
                                    </p:set>
                                  </p:childTnLst>
                                </p:cTn>
                              </p:par>
                            </p:childTnLst>
                          </p:cTn>
                        </p:par>
                        <p:par>
                          <p:cTn id="21" fill="hold">
                            <p:stCondLst>
                              <p:cond delay="600"/>
                            </p:stCondLst>
                            <p:childTnLst>
                              <p:par>
                                <p:cTn id="22" presetID="1" presetClass="entr" presetSubtype="0" fill="hold" grpId="6" nodeType="afterEffect">
                                  <p:stCondLst>
                                    <p:cond delay="600"/>
                                  </p:stCondLst>
                                  <p:iterate>
                                    <p:tmAbs val="0"/>
                                  </p:iterate>
                                  <p:childTnLst>
                                    <p:set>
                                      <p:cBhvr>
                                        <p:cTn id="23" fill="hold"/>
                                        <p:tgtEl>
                                          <p:spTgt spid="176"/>
                                        </p:tgtEl>
                                        <p:attrNameLst>
                                          <p:attrName>style.visibility</p:attrName>
                                        </p:attrNameLst>
                                      </p:cBhvr>
                                      <p:to>
                                        <p:strVal val="visible"/>
                                      </p:to>
                                    </p:set>
                                  </p:childTnLst>
                                </p:cTn>
                              </p:par>
                            </p:childTnLst>
                          </p:cTn>
                        </p:par>
                        <p:par>
                          <p:cTn id="24" fill="hold">
                            <p:stCondLst>
                              <p:cond delay="1200"/>
                            </p:stCondLst>
                            <p:childTnLst>
                              <p:par>
                                <p:cTn id="25" presetID="1" presetClass="entr" presetSubtype="0" fill="hold" grpId="7" nodeType="afterEffect">
                                  <p:stCondLst>
                                    <p:cond delay="100"/>
                                  </p:stCondLst>
                                  <p:iterate>
                                    <p:tmAbs val="0"/>
                                  </p:iterate>
                                  <p:childTnLst>
                                    <p:set>
                                      <p:cBhvr>
                                        <p:cTn id="26" fill="hold"/>
                                        <p:tgtEl>
                                          <p:spTgt spid="178"/>
                                        </p:tgtEl>
                                        <p:attrNameLst>
                                          <p:attrName>style.visibility</p:attrName>
                                        </p:attrNameLst>
                                      </p:cBhvr>
                                      <p:to>
                                        <p:strVal val="visible"/>
                                      </p:to>
                                    </p:set>
                                  </p:childTnLst>
                                </p:cTn>
                              </p:par>
                            </p:childTnLst>
                          </p:cTn>
                        </p:par>
                        <p:par>
                          <p:cTn id="27" fill="hold">
                            <p:stCondLst>
                              <p:cond delay="1300"/>
                            </p:stCondLst>
                            <p:childTnLst>
                              <p:par>
                                <p:cTn id="28" presetID="1" presetClass="entr" presetSubtype="0" fill="hold" grpId="8" nodeType="afterEffect">
                                  <p:stCondLst>
                                    <p:cond delay="400"/>
                                  </p:stCondLst>
                                  <p:iterate>
                                    <p:tmAbs val="0"/>
                                  </p:iterate>
                                  <p:childTnLst>
                                    <p:set>
                                      <p:cBhvr>
                                        <p:cTn id="29" fill="hold"/>
                                        <p:tgtEl>
                                          <p:spTgt spid="180"/>
                                        </p:tgtEl>
                                        <p:attrNameLst>
                                          <p:attrName>style.visibility</p:attrName>
                                        </p:attrNameLst>
                                      </p:cBhvr>
                                      <p:to>
                                        <p:strVal val="visible"/>
                                      </p:to>
                                    </p:set>
                                  </p:childTnLst>
                                </p:cTn>
                              </p:par>
                            </p:childTnLst>
                          </p:cTn>
                        </p:par>
                        <p:par>
                          <p:cTn id="30" fill="hold">
                            <p:stCondLst>
                              <p:cond delay="1700"/>
                            </p:stCondLst>
                            <p:childTnLst>
                              <p:par>
                                <p:cTn id="31" presetID="1" presetClass="entr" presetSubtype="0" fill="hold" grpId="9" nodeType="afterEffect">
                                  <p:stCondLst>
                                    <p:cond delay="300"/>
                                  </p:stCondLst>
                                  <p:iterate>
                                    <p:tmAbs val="0"/>
                                  </p:iterate>
                                  <p:childTnLst>
                                    <p:set>
                                      <p:cBhvr>
                                        <p:cTn id="32" fill="hold"/>
                                        <p:tgtEl>
                                          <p:spTgt spid="182"/>
                                        </p:tgtEl>
                                        <p:attrNameLst>
                                          <p:attrName>style.visibility</p:attrName>
                                        </p:attrNameLst>
                                      </p:cBhvr>
                                      <p:to>
                                        <p:strVal val="visible"/>
                                      </p:to>
                                    </p:set>
                                  </p:childTnLst>
                                </p:cTn>
                              </p:par>
                            </p:childTnLst>
                          </p:cTn>
                        </p:par>
                        <p:par>
                          <p:cTn id="33" fill="hold">
                            <p:stCondLst>
                              <p:cond delay="2000"/>
                            </p:stCondLst>
                            <p:childTnLst>
                              <p:par>
                                <p:cTn id="34" presetID="1" presetClass="entr" presetSubtype="0" fill="hold" grpId="10" nodeType="afterEffect">
                                  <p:stCondLst>
                                    <p:cond delay="400"/>
                                  </p:stCondLst>
                                  <p:iterate>
                                    <p:tmAbs val="0"/>
                                  </p:iterate>
                                  <p:childTnLst>
                                    <p:set>
                                      <p:cBhvr>
                                        <p:cTn id="35" fill="hold"/>
                                        <p:tgtEl>
                                          <p:spTgt spid="184"/>
                                        </p:tgtEl>
                                        <p:attrNameLst>
                                          <p:attrName>style.visibility</p:attrName>
                                        </p:attrNameLst>
                                      </p:cBhvr>
                                      <p:to>
                                        <p:strVal val="visible"/>
                                      </p:to>
                                    </p:set>
                                  </p:childTnLst>
                                </p:cTn>
                              </p:par>
                            </p:childTnLst>
                          </p:cTn>
                        </p:par>
                        <p:par>
                          <p:cTn id="36" fill="hold">
                            <p:stCondLst>
                              <p:cond delay="2400"/>
                            </p:stCondLst>
                            <p:childTnLst>
                              <p:par>
                                <p:cTn id="37" presetID="1" presetClass="entr" presetSubtype="0" fill="hold" grpId="11" nodeType="afterEffect">
                                  <p:stCondLst>
                                    <p:cond delay="0"/>
                                  </p:stCondLst>
                                  <p:iterate>
                                    <p:tmAbs val="0"/>
                                  </p:iterate>
                                  <p:childTnLst>
                                    <p:set>
                                      <p:cBhvr>
                                        <p:cTn id="38" fill="hold"/>
                                        <p:tgtEl>
                                          <p:spTgt spid="186"/>
                                        </p:tgtEl>
                                        <p:attrNameLst>
                                          <p:attrName>style.visibility</p:attrName>
                                        </p:attrNameLst>
                                      </p:cBhvr>
                                      <p:to>
                                        <p:strVal val="visible"/>
                                      </p:to>
                                    </p:set>
                                  </p:childTnLst>
                                </p:cTn>
                              </p:par>
                            </p:childTnLst>
                          </p:cTn>
                        </p:par>
                        <p:par>
                          <p:cTn id="39" fill="hold">
                            <p:stCondLst>
                              <p:cond delay="2400"/>
                            </p:stCondLst>
                            <p:childTnLst>
                              <p:par>
                                <p:cTn id="40" presetID="9" presetClass="entr" fill="hold" grpId="12" nodeType="afterEffect">
                                  <p:stCondLst>
                                    <p:cond delay="0"/>
                                  </p:stCondLst>
                                  <p:iterate>
                                    <p:tmAbs val="0"/>
                                  </p:iterate>
                                  <p:childTnLst>
                                    <p:set>
                                      <p:cBhvr>
                                        <p:cTn id="41" fill="hold"/>
                                        <p:tgtEl>
                                          <p:spTgt spid="191"/>
                                        </p:tgtEl>
                                        <p:attrNameLst>
                                          <p:attrName>style.visibility</p:attrName>
                                        </p:attrNameLst>
                                      </p:cBhvr>
                                      <p:to>
                                        <p:strVal val="visible"/>
                                      </p:to>
                                    </p:set>
                                    <p:animEffect transition="in" filter="dissolve">
                                      <p:cBhvr>
                                        <p:cTn id="42" dur="1500"/>
                                        <p:tgtEl>
                                          <p:spTgt spid="19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fill="hold" grpId="13" nodeType="clickEffect">
                                  <p:stCondLst>
                                    <p:cond delay="0"/>
                                  </p:stCondLst>
                                  <p:iterate>
                                    <p:tmAbs val="0"/>
                                  </p:iterate>
                                  <p:childTnLst>
                                    <p:set>
                                      <p:cBhvr>
                                        <p:cTn id="46" fill="hold"/>
                                        <p:tgtEl>
                                          <p:spTgt spid="163"/>
                                        </p:tgtEl>
                                        <p:attrNameLst>
                                          <p:attrName>style.visibility</p:attrName>
                                        </p:attrNameLst>
                                      </p:cBhvr>
                                      <p:to>
                                        <p:strVal val="visible"/>
                                      </p:to>
                                    </p:set>
                                    <p:animEffect transition="in" filter="dissolve">
                                      <p:cBhvr>
                                        <p:cTn id="47" dur="1000"/>
                                        <p:tgtEl>
                                          <p:spTgt spid="163"/>
                                        </p:tgtEl>
                                      </p:cBhvr>
                                    </p:animEffect>
                                  </p:childTnLst>
                                </p:cTn>
                              </p:par>
                            </p:childTnLst>
                          </p:cTn>
                        </p:par>
                        <p:par>
                          <p:cTn id="48" fill="hold">
                            <p:stCondLst>
                              <p:cond delay="1000"/>
                            </p:stCondLst>
                            <p:childTnLst>
                              <p:par>
                                <p:cTn id="49" presetID="9" presetClass="entr" fill="hold" grpId="14" nodeType="afterEffect">
                                  <p:stCondLst>
                                    <p:cond delay="0"/>
                                  </p:stCondLst>
                                  <p:iterate>
                                    <p:tmAbs val="0"/>
                                  </p:iterate>
                                  <p:childTnLst>
                                    <p:set>
                                      <p:cBhvr>
                                        <p:cTn id="50" fill="hold"/>
                                        <p:tgtEl>
                                          <p:spTgt spid="164"/>
                                        </p:tgtEl>
                                        <p:attrNameLst>
                                          <p:attrName>style.visibility</p:attrName>
                                        </p:attrNameLst>
                                      </p:cBhvr>
                                      <p:to>
                                        <p:strVal val="visible"/>
                                      </p:to>
                                    </p:set>
                                    <p:animEffect transition="in" filter="dissolve">
                                      <p:cBhvr>
                                        <p:cTn id="51" dur="1250"/>
                                        <p:tgtEl>
                                          <p:spTgt spid="164"/>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15" nodeType="clickEffect">
                                  <p:stCondLst>
                                    <p:cond delay="0"/>
                                  </p:stCondLst>
                                  <p:iterate>
                                    <p:tmAbs val="0"/>
                                  </p:iterate>
                                  <p:childTnLst>
                                    <p:set>
                                      <p:cBhvr>
                                        <p:cTn id="55" fill="hold"/>
                                        <p:tgtEl>
                                          <p:spTgt spid="162"/>
                                        </p:tgtEl>
                                        <p:attrNameLst>
                                          <p:attrName>style.visibility</p:attrName>
                                        </p:attrNameLst>
                                      </p:cBhvr>
                                      <p:to>
                                        <p:strVal val="visible"/>
                                      </p:to>
                                    </p:set>
                                    <p:anim calcmode="lin" valueType="num">
                                      <p:cBhvr>
                                        <p:cTn id="56" dur="1000" fill="hold"/>
                                        <p:tgtEl>
                                          <p:spTgt spid="162"/>
                                        </p:tgtEl>
                                        <p:attrNameLst>
                                          <p:attrName>ppt_x</p:attrName>
                                        </p:attrNameLst>
                                      </p:cBhvr>
                                      <p:tavLst>
                                        <p:tav tm="0">
                                          <p:val>
                                            <p:strVal val="0-#ppt_w/2"/>
                                          </p:val>
                                        </p:tav>
                                        <p:tav tm="100000">
                                          <p:val>
                                            <p:strVal val="#ppt_x"/>
                                          </p:val>
                                        </p:tav>
                                      </p:tavLst>
                                    </p:anim>
                                    <p:anim calcmode="lin" valueType="num">
                                      <p:cBhvr>
                                        <p:cTn id="57" dur="1000" fill="hold"/>
                                        <p:tgtEl>
                                          <p:spTgt spid="162"/>
                                        </p:tgtEl>
                                        <p:attrNameLst>
                                          <p:attrName>ppt_y</p:attrName>
                                        </p:attrNameLst>
                                      </p:cBhvr>
                                      <p:tavLst>
                                        <p:tav tm="0">
                                          <p:val>
                                            <p:strVal val="#ppt_y"/>
                                          </p:val>
                                        </p:tav>
                                        <p:tav tm="100000">
                                          <p:val>
                                            <p:strVal val="#ppt_y"/>
                                          </p:val>
                                        </p:tav>
                                      </p:tavLst>
                                    </p:anim>
                                  </p:childTnLst>
                                </p:cTn>
                              </p:par>
                            </p:childTnLst>
                          </p:cTn>
                        </p:par>
                        <p:par>
                          <p:cTn id="58" fill="hold">
                            <p:stCondLst>
                              <p:cond delay="1000"/>
                            </p:stCondLst>
                            <p:childTnLst>
                              <p:par>
                                <p:cTn id="59" presetID="2" presetClass="entr" presetSubtype="8" fill="hold" grpId="16" nodeType="afterEffect">
                                  <p:stCondLst>
                                    <p:cond delay="0"/>
                                  </p:stCondLst>
                                  <p:iterate>
                                    <p:tmAbs val="0"/>
                                  </p:iterate>
                                  <p:childTnLst>
                                    <p:set>
                                      <p:cBhvr>
                                        <p:cTn id="60" fill="hold"/>
                                        <p:tgtEl>
                                          <p:spTgt spid="192"/>
                                        </p:tgtEl>
                                        <p:attrNameLst>
                                          <p:attrName>style.visibility</p:attrName>
                                        </p:attrNameLst>
                                      </p:cBhvr>
                                      <p:to>
                                        <p:strVal val="visible"/>
                                      </p:to>
                                    </p:set>
                                    <p:anim calcmode="lin" valueType="num">
                                      <p:cBhvr>
                                        <p:cTn id="61" dur="1000" fill="hold"/>
                                        <p:tgtEl>
                                          <p:spTgt spid="192"/>
                                        </p:tgtEl>
                                        <p:attrNameLst>
                                          <p:attrName>ppt_x</p:attrName>
                                        </p:attrNameLst>
                                      </p:cBhvr>
                                      <p:tavLst>
                                        <p:tav tm="0">
                                          <p:val>
                                            <p:strVal val="0-#ppt_w/2"/>
                                          </p:val>
                                        </p:tav>
                                        <p:tav tm="100000">
                                          <p:val>
                                            <p:strVal val="#ppt_x"/>
                                          </p:val>
                                        </p:tav>
                                      </p:tavLst>
                                    </p:anim>
                                    <p:anim calcmode="lin" valueType="num">
                                      <p:cBhvr>
                                        <p:cTn id="62" dur="1000" fill="hold"/>
                                        <p:tgtEl>
                                          <p:spTgt spid="19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17" nodeType="clickEffect">
                                  <p:stCondLst>
                                    <p:cond delay="0"/>
                                  </p:stCondLst>
                                  <p:iterate>
                                    <p:tmAbs val="0"/>
                                  </p:iterate>
                                  <p:childTnLst>
                                    <p:set>
                                      <p:cBhvr>
                                        <p:cTn id="66" fill="hold"/>
                                        <p:tgtEl>
                                          <p:spTgt spid="193"/>
                                        </p:tgtEl>
                                        <p:attrNameLst>
                                          <p:attrName>style.visibility</p:attrName>
                                        </p:attrNameLst>
                                      </p:cBhvr>
                                      <p:to>
                                        <p:strVal val="visible"/>
                                      </p:to>
                                    </p:set>
                                    <p:anim calcmode="lin" valueType="num">
                                      <p:cBhvr>
                                        <p:cTn id="67" dur="1000" fill="hold"/>
                                        <p:tgtEl>
                                          <p:spTgt spid="193"/>
                                        </p:tgtEl>
                                        <p:attrNameLst>
                                          <p:attrName>ppt_x</p:attrName>
                                        </p:attrNameLst>
                                      </p:cBhvr>
                                      <p:tavLst>
                                        <p:tav tm="0">
                                          <p:val>
                                            <p:strVal val="#ppt_x"/>
                                          </p:val>
                                        </p:tav>
                                        <p:tav tm="100000">
                                          <p:val>
                                            <p:strVal val="#ppt_x"/>
                                          </p:val>
                                        </p:tav>
                                      </p:tavLst>
                                    </p:anim>
                                    <p:anim calcmode="lin" valueType="num">
                                      <p:cBhvr>
                                        <p:cTn id="68" dur="1000" fill="hold"/>
                                        <p:tgtEl>
                                          <p:spTgt spid="1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5" animBg="1" advAuto="0"/>
      <p:bldP spid="163" grpId="13" animBg="1" advAuto="0"/>
      <p:bldP spid="164" grpId="14" animBg="1" advAuto="0"/>
      <p:bldP spid="167" grpId="1" animBg="1" advAuto="0"/>
      <p:bldP spid="168" grpId="3" animBg="1" advAuto="0"/>
      <p:bldP spid="170" grpId="4" animBg="1" advAuto="0"/>
      <p:bldP spid="172" grpId="2" animBg="1" advAuto="0"/>
      <p:bldP spid="174" grpId="5" animBg="1" advAuto="0"/>
      <p:bldP spid="176" grpId="6" animBg="1" advAuto="0"/>
      <p:bldP spid="178" grpId="7" animBg="1" advAuto="0"/>
      <p:bldP spid="180" grpId="8" animBg="1" advAuto="0"/>
      <p:bldP spid="182" grpId="9" animBg="1" advAuto="0"/>
      <p:bldP spid="184" grpId="10" animBg="1" advAuto="0"/>
      <p:bldP spid="186" grpId="11" animBg="1" advAuto="0"/>
      <p:bldP spid="191" grpId="12" animBg="1" advAuto="0"/>
      <p:bldP spid="192" grpId="16" animBg="1" advAuto="0"/>
      <p:bldP spid="193" grpId="17"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Picture Placeholder 194"/>
          <p:cNvPicPr>
            <a:picLocks noGrp="1"/>
          </p:cNvPicPr>
          <p:nvPr>
            <p:ph type="pic" idx="13"/>
          </p:nvPr>
        </p:nvPicPr>
        <p:blipFill>
          <a:blip r:embed="rId2">
            <a:extLst>
              <a:ext uri="{28A0092B-C50C-407E-A947-70E740481C1C}">
                <a14:useLocalDpi xmlns:a14="http://schemas.microsoft.com/office/drawing/2010/main" val="0"/>
              </a:ext>
            </a:extLst>
          </a:blip>
          <a:stretch>
            <a:fillRect/>
          </a:stretch>
        </p:blipFill>
        <p:spPr>
          <a:xfrm>
            <a:off x="6692900" y="2565400"/>
            <a:ext cx="5842000" cy="6680200"/>
          </a:xfrm>
          <a:prstGeom prst="rect">
            <a:avLst/>
          </a:prstGeom>
        </p:spPr>
      </p:pic>
      <p:sp>
        <p:nvSpPr>
          <p:cNvPr id="196" name="Shape 196"/>
          <p:cNvSpPr>
            <a:spLocks noGrp="1"/>
          </p:cNvSpPr>
          <p:nvPr>
            <p:ph type="title"/>
          </p:nvPr>
        </p:nvSpPr>
        <p:spPr>
          <a:prstGeom prst="rect">
            <a:avLst/>
          </a:prstGeom>
        </p:spPr>
        <p:txBody>
          <a:bodyPr/>
          <a:lstStyle/>
          <a:p>
            <a:r>
              <a:t>Psychological Distance</a:t>
            </a:r>
          </a:p>
        </p:txBody>
      </p:sp>
      <p:sp>
        <p:nvSpPr>
          <p:cNvPr id="197" name="Shape 197"/>
          <p:cNvSpPr>
            <a:spLocks noGrp="1"/>
          </p:cNvSpPr>
          <p:nvPr>
            <p:ph type="body" sz="half" idx="1"/>
          </p:nvPr>
        </p:nvSpPr>
        <p:spPr>
          <a:prstGeom prst="rect">
            <a:avLst/>
          </a:prstGeom>
        </p:spPr>
        <p:txBody>
          <a:bodyPr/>
          <a:lstStyle/>
          <a:p>
            <a:r>
              <a:t>One of the reasons for psychological distancing is to manage or mitigate a sense of risk or threat to our self. </a:t>
            </a:r>
          </a:p>
          <a:p>
            <a:r>
              <a:t>Its a very useful defence mechanism to reduce overwhelming ourselves and therefore reduce anxiety</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Placeholder 198"/>
          <p:cNvPicPr>
            <a:picLocks noGrp="1"/>
          </p:cNvPicPr>
          <p:nvPr>
            <p:ph type="pic" idx="14"/>
          </p:nvPr>
        </p:nvPicPr>
        <p:blipFill>
          <a:blip r:embed="rId2">
            <a:extLst>
              <a:ext uri="{28A0092B-C50C-407E-A947-70E740481C1C}">
                <a14:useLocalDpi xmlns:a14="http://schemas.microsoft.com/office/drawing/2010/main" val="0"/>
              </a:ext>
            </a:extLst>
          </a:blip>
          <a:stretch>
            <a:fillRect/>
          </a:stretch>
        </p:blipFill>
        <p:spPr>
          <a:xfrm>
            <a:off x="6691219" y="558799"/>
            <a:ext cx="5842001" cy="8661401"/>
          </a:xfrm>
          <a:prstGeom prst="rect">
            <a:avLst/>
          </a:prstGeom>
        </p:spPr>
      </p:pic>
      <p:sp>
        <p:nvSpPr>
          <p:cNvPr id="200" name="Shape 200"/>
          <p:cNvSpPr>
            <a:spLocks noGrp="1"/>
          </p:cNvSpPr>
          <p:nvPr>
            <p:ph type="title"/>
          </p:nvPr>
        </p:nvSpPr>
        <p:spPr>
          <a:prstGeom prst="rect">
            <a:avLst/>
          </a:prstGeom>
        </p:spPr>
        <p:txBody>
          <a:bodyPr>
            <a:normAutofit/>
          </a:bodyPr>
          <a:lstStyle>
            <a:lvl1pPr algn="ctr" defTabSz="373887">
              <a:spcBef>
                <a:spcPts val="1000"/>
              </a:spcBef>
              <a:defRPr sz="4480"/>
            </a:lvl1pPr>
          </a:lstStyle>
          <a:p>
            <a:r>
              <a:rPr sz="3200" dirty="0"/>
              <a:t>Characteristics of climate change that can lead to psychological distancing</a:t>
            </a:r>
          </a:p>
        </p:txBody>
      </p:sp>
      <p:sp>
        <p:nvSpPr>
          <p:cNvPr id="201" name="Shape 201"/>
          <p:cNvSpPr>
            <a:spLocks noGrp="1"/>
          </p:cNvSpPr>
          <p:nvPr>
            <p:ph type="body" sz="quarter" idx="1"/>
          </p:nvPr>
        </p:nvSpPr>
        <p:spPr>
          <a:xfrm>
            <a:off x="253042" y="5029200"/>
            <a:ext cx="6186289" cy="4013200"/>
          </a:xfrm>
          <a:prstGeom prst="rect">
            <a:avLst/>
          </a:prstGeom>
        </p:spPr>
        <p:txBody>
          <a:bodyPr/>
          <a:lstStyle/>
          <a:p>
            <a:pPr marL="827024" lvl="1" indent="-413512" defTabSz="514095">
              <a:spcBef>
                <a:spcPts val="2100"/>
              </a:spcBef>
              <a:buClr>
                <a:srgbClr val="929292"/>
              </a:buClr>
              <a:buSzPct val="60000"/>
              <a:buFont typeface="Zapf Dingbats"/>
              <a:buChar char="❖"/>
              <a:defRPr sz="3168"/>
            </a:pPr>
            <a:r>
              <a:t>Invisible Causes</a:t>
            </a:r>
          </a:p>
          <a:p>
            <a:pPr marL="827024" lvl="1" indent="-413512" defTabSz="514095">
              <a:spcBef>
                <a:spcPts val="2100"/>
              </a:spcBef>
              <a:buClr>
                <a:srgbClr val="929292"/>
              </a:buClr>
              <a:buSzPct val="60000"/>
              <a:buFont typeface="Zapf Dingbats"/>
              <a:buChar char="❖"/>
              <a:defRPr sz="3168"/>
            </a:pPr>
            <a:r>
              <a:t>Distant Impacts</a:t>
            </a:r>
          </a:p>
          <a:p>
            <a:pPr marL="827024" lvl="1" indent="-413512" defTabSz="514095">
              <a:spcBef>
                <a:spcPts val="2100"/>
              </a:spcBef>
              <a:buClr>
                <a:srgbClr val="929292"/>
              </a:buClr>
              <a:buSzPct val="60000"/>
              <a:buFont typeface="Zapf Dingbats"/>
              <a:buChar char="❖"/>
              <a:defRPr sz="3168"/>
            </a:pPr>
            <a:r>
              <a:t>Delayed or absent gratification for taking action </a:t>
            </a:r>
          </a:p>
          <a:p>
            <a:pPr marL="827024" lvl="1" indent="-413512" defTabSz="514095">
              <a:spcBef>
                <a:spcPts val="2100"/>
              </a:spcBef>
              <a:buClr>
                <a:srgbClr val="929292"/>
              </a:buClr>
              <a:buSzPct val="60000"/>
              <a:buFont typeface="Zapf Dingbats"/>
              <a:buChar char="❖"/>
              <a:defRPr sz="3168"/>
            </a:pPr>
            <a:r>
              <a:t>Complexity and Uncertainty </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Placeholder 202"/>
          <p:cNvPicPr>
            <a:picLocks noGrp="1"/>
          </p:cNvPicPr>
          <p:nvPr>
            <p:ph type="pic" idx="13"/>
          </p:nvPr>
        </p:nvPicPr>
        <p:blipFill>
          <a:blip r:embed="rId2">
            <a:extLst>
              <a:ext uri="{28A0092B-C50C-407E-A947-70E740481C1C}">
                <a14:useLocalDpi xmlns:a14="http://schemas.microsoft.com/office/drawing/2010/main" val="0"/>
              </a:ext>
            </a:extLst>
          </a:blip>
          <a:stretch>
            <a:fillRect/>
          </a:stretch>
        </p:blipFill>
        <p:spPr>
          <a:xfrm>
            <a:off x="6692900" y="3403252"/>
            <a:ext cx="5842000" cy="4827539"/>
          </a:xfrm>
          <a:prstGeom prst="rect">
            <a:avLst/>
          </a:prstGeom>
        </p:spPr>
      </p:pic>
      <p:sp>
        <p:nvSpPr>
          <p:cNvPr id="204" name="Shape 204"/>
          <p:cNvSpPr>
            <a:spLocks noGrp="1"/>
          </p:cNvSpPr>
          <p:nvPr>
            <p:ph type="title"/>
          </p:nvPr>
        </p:nvSpPr>
        <p:spPr>
          <a:prstGeom prst="rect">
            <a:avLst/>
          </a:prstGeom>
        </p:spPr>
        <p:txBody>
          <a:bodyPr/>
          <a:lstStyle/>
          <a:p>
            <a:r>
              <a:t>Psychological Distance</a:t>
            </a:r>
          </a:p>
        </p:txBody>
      </p:sp>
      <p:sp>
        <p:nvSpPr>
          <p:cNvPr id="205" name="Shape 205"/>
          <p:cNvSpPr>
            <a:spLocks noGrp="1"/>
          </p:cNvSpPr>
          <p:nvPr>
            <p:ph type="body" sz="half" idx="1"/>
          </p:nvPr>
        </p:nvSpPr>
        <p:spPr>
          <a:prstGeom prst="rect">
            <a:avLst/>
          </a:prstGeom>
        </p:spPr>
        <p:txBody>
          <a:bodyPr/>
          <a:lstStyle/>
          <a:p>
            <a:r>
              <a:t>“Psychological research shows that direct experience and immediate demands trump vicarious experiences or abstract data almost every time.”  </a:t>
            </a: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829</Words>
  <Application>Microsoft Office PowerPoint</Application>
  <PresentationFormat>Custom</PresentationFormat>
  <Paragraphs>123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New_Template4</vt:lpstr>
      <vt:lpstr>Tell a Story</vt:lpstr>
      <vt:lpstr>How Do We Talk About Climate Change?</vt:lpstr>
      <vt:lpstr>What I hope you will take away</vt:lpstr>
      <vt:lpstr>WHAT SCIENCE HAS DONE</vt:lpstr>
      <vt:lpstr>Psychological Distance</vt:lpstr>
      <vt:lpstr>Psychological Distance</vt:lpstr>
      <vt:lpstr>Psychological Distance</vt:lpstr>
      <vt:lpstr>Characteristics of climate change that can lead to psychological distancing</vt:lpstr>
      <vt:lpstr>Psychological Distance</vt:lpstr>
      <vt:lpstr>Communicating to reduce the possibility  of psychological distancing</vt:lpstr>
      <vt:lpstr>Communicating to reduce the possibility  of psychological distancing</vt:lpstr>
      <vt:lpstr>The Power of Stories</vt:lpstr>
      <vt:lpstr>The Power of Stories</vt:lpstr>
      <vt:lpstr>The Power of Stories</vt:lpstr>
      <vt:lpstr>Fearful Communications</vt:lpstr>
      <vt:lpstr>Fearful Communications</vt:lpstr>
      <vt:lpstr>Groups &amp; Social Norms</vt:lpstr>
      <vt:lpstr>Groups &amp; Social Norms</vt:lpstr>
      <vt:lpstr>Social Norms</vt:lpstr>
      <vt:lpstr>Hotel Towel Research</vt:lpstr>
      <vt:lpstr>Hotel Towel Research</vt:lpstr>
      <vt:lpstr>Hotel Towel Research</vt:lpstr>
      <vt:lpstr>Identifying Audience Segments </vt:lpstr>
      <vt:lpstr>Identifying Audience Segments </vt:lpstr>
      <vt:lpstr>Example Messaging Strategy  for ‘Uncommitted’ Segment </vt:lpstr>
      <vt:lpstr>What else is in the report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 a Story</dc:title>
  <cp:lastModifiedBy>Heather McClaren</cp:lastModifiedBy>
  <cp:revision>2</cp:revision>
  <dcterms:modified xsi:type="dcterms:W3CDTF">2016-09-20T05:14:05Z</dcterms:modified>
</cp:coreProperties>
</file>