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3.xml" ContentType="application/vnd.openxmlformats-officedocument.presentationml.notesSlide+xml"/>
  <Override PartName="/ppt/charts/chart15.xml" ContentType="application/vnd.openxmlformats-officedocument.drawingml.chart+xml"/>
  <Override PartName="/ppt/theme/themeOverride1.xml" ContentType="application/vnd.openxmlformats-officedocument.themeOverride+xml"/>
  <Override PartName="/ppt/charts/chart16.xml" ContentType="application/vnd.openxmlformats-officedocument.drawingml.chart+xml"/>
  <Override PartName="/ppt/charts/chart17.xml" ContentType="application/vnd.openxmlformats-officedocument.drawingml.chart+xml"/>
  <Override PartName="/ppt/notesSlides/notesSlide4.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notesSlides/notesSlide5.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notesSlides/notesSlide6.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notesSlides/notesSlide7.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 Type="http://schemas.openxmlformats.org/officeDocument/2006/relationships/custom-properties" Target="/docProps/custom.xml" Id="R2f6a23a2d74a492e"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sldIdLst>
    <p:sldId id="265" r:id="rId2"/>
    <p:sldId id="280" r:id="rId3"/>
    <p:sldId id="267" r:id="rId4"/>
    <p:sldId id="302" r:id="rId5"/>
    <p:sldId id="288" r:id="rId6"/>
    <p:sldId id="281" r:id="rId7"/>
    <p:sldId id="287" r:id="rId8"/>
    <p:sldId id="290" r:id="rId9"/>
    <p:sldId id="289" r:id="rId10"/>
    <p:sldId id="291" r:id="rId11"/>
    <p:sldId id="292" r:id="rId12"/>
    <p:sldId id="303" r:id="rId13"/>
    <p:sldId id="304" r:id="rId14"/>
    <p:sldId id="305" r:id="rId15"/>
    <p:sldId id="306" r:id="rId16"/>
    <p:sldId id="307" r:id="rId17"/>
    <p:sldId id="308" r:id="rId18"/>
    <p:sldId id="298" r:id="rId19"/>
    <p:sldId id="300" r:id="rId20"/>
    <p:sldId id="301" r:id="rId21"/>
    <p:sldId id="286" r:id="rId22"/>
    <p:sldId id="299" r:id="rId23"/>
  </p:sldIdLst>
  <p:sldSz cx="13430250" cy="7561263"/>
  <p:notesSz cx="6858000" cy="9144000"/>
  <p:defaultTextStyle>
    <a:defPPr>
      <a:defRPr lang="en-US"/>
    </a:defPPr>
    <a:lvl1pPr algn="l" rtl="0" eaLnBrk="0" fontAlgn="base" hangingPunct="0">
      <a:spcBef>
        <a:spcPct val="0"/>
      </a:spcBef>
      <a:spcAft>
        <a:spcPct val="0"/>
      </a:spcAft>
      <a:defRPr sz="1400" kern="1200">
        <a:solidFill>
          <a:schemeClr val="tx1"/>
        </a:solidFill>
        <a:latin typeface="Arial" charset="0"/>
        <a:ea typeface="ＭＳ Ｐゴシック" pitchFamily="84" charset="-128"/>
        <a:cs typeface="+mn-cs"/>
      </a:defRPr>
    </a:lvl1pPr>
    <a:lvl2pPr marL="266593" algn="l" rtl="0" eaLnBrk="0" fontAlgn="base" hangingPunct="0">
      <a:spcBef>
        <a:spcPct val="0"/>
      </a:spcBef>
      <a:spcAft>
        <a:spcPct val="0"/>
      </a:spcAft>
      <a:defRPr sz="1400" kern="1200">
        <a:solidFill>
          <a:schemeClr val="tx1"/>
        </a:solidFill>
        <a:latin typeface="Arial" charset="0"/>
        <a:ea typeface="ＭＳ Ｐゴシック" pitchFamily="84" charset="-128"/>
        <a:cs typeface="+mn-cs"/>
      </a:defRPr>
    </a:lvl2pPr>
    <a:lvl3pPr marL="533187" algn="l" rtl="0" eaLnBrk="0" fontAlgn="base" hangingPunct="0">
      <a:spcBef>
        <a:spcPct val="0"/>
      </a:spcBef>
      <a:spcAft>
        <a:spcPct val="0"/>
      </a:spcAft>
      <a:defRPr sz="1400" kern="1200">
        <a:solidFill>
          <a:schemeClr val="tx1"/>
        </a:solidFill>
        <a:latin typeface="Arial" charset="0"/>
        <a:ea typeface="ＭＳ Ｐゴシック" pitchFamily="84" charset="-128"/>
        <a:cs typeface="+mn-cs"/>
      </a:defRPr>
    </a:lvl3pPr>
    <a:lvl4pPr marL="799780" algn="l" rtl="0" eaLnBrk="0" fontAlgn="base" hangingPunct="0">
      <a:spcBef>
        <a:spcPct val="0"/>
      </a:spcBef>
      <a:spcAft>
        <a:spcPct val="0"/>
      </a:spcAft>
      <a:defRPr sz="1400" kern="1200">
        <a:solidFill>
          <a:schemeClr val="tx1"/>
        </a:solidFill>
        <a:latin typeface="Arial" charset="0"/>
        <a:ea typeface="ＭＳ Ｐゴシック" pitchFamily="84" charset="-128"/>
        <a:cs typeface="+mn-cs"/>
      </a:defRPr>
    </a:lvl4pPr>
    <a:lvl5pPr marL="1066373" algn="l" rtl="0" eaLnBrk="0" fontAlgn="base" hangingPunct="0">
      <a:spcBef>
        <a:spcPct val="0"/>
      </a:spcBef>
      <a:spcAft>
        <a:spcPct val="0"/>
      </a:spcAft>
      <a:defRPr sz="1400" kern="1200">
        <a:solidFill>
          <a:schemeClr val="tx1"/>
        </a:solidFill>
        <a:latin typeface="Arial" charset="0"/>
        <a:ea typeface="ＭＳ Ｐゴシック" pitchFamily="84" charset="-128"/>
        <a:cs typeface="+mn-cs"/>
      </a:defRPr>
    </a:lvl5pPr>
    <a:lvl6pPr marL="1332967" algn="l" defTabSz="533187" rtl="0" eaLnBrk="1" latinLnBrk="0" hangingPunct="1">
      <a:defRPr sz="1400" kern="1200">
        <a:solidFill>
          <a:schemeClr val="tx1"/>
        </a:solidFill>
        <a:latin typeface="Arial" charset="0"/>
        <a:ea typeface="ＭＳ Ｐゴシック" pitchFamily="84" charset="-128"/>
        <a:cs typeface="+mn-cs"/>
      </a:defRPr>
    </a:lvl6pPr>
    <a:lvl7pPr marL="1599560" algn="l" defTabSz="533187" rtl="0" eaLnBrk="1" latinLnBrk="0" hangingPunct="1">
      <a:defRPr sz="1400" kern="1200">
        <a:solidFill>
          <a:schemeClr val="tx1"/>
        </a:solidFill>
        <a:latin typeface="Arial" charset="0"/>
        <a:ea typeface="ＭＳ Ｐゴシック" pitchFamily="84" charset="-128"/>
        <a:cs typeface="+mn-cs"/>
      </a:defRPr>
    </a:lvl7pPr>
    <a:lvl8pPr marL="1866153" algn="l" defTabSz="533187" rtl="0" eaLnBrk="1" latinLnBrk="0" hangingPunct="1">
      <a:defRPr sz="1400" kern="1200">
        <a:solidFill>
          <a:schemeClr val="tx1"/>
        </a:solidFill>
        <a:latin typeface="Arial" charset="0"/>
        <a:ea typeface="ＭＳ Ｐゴシック" pitchFamily="84" charset="-128"/>
        <a:cs typeface="+mn-cs"/>
      </a:defRPr>
    </a:lvl8pPr>
    <a:lvl9pPr marL="2132747" algn="l" defTabSz="533187" rtl="0" eaLnBrk="1" latinLnBrk="0" hangingPunct="1">
      <a:defRPr sz="1400" kern="1200">
        <a:solidFill>
          <a:schemeClr val="tx1"/>
        </a:solidFill>
        <a:latin typeface="Arial" charset="0"/>
        <a:ea typeface="ＭＳ Ｐゴシック" pitchFamily="8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ana Savenake" initials="DS" lastIdx="8" clrIdx="0"/>
  <p:cmAuthor id="1" name="Scott McKenry" initials="R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912"/>
    <a:srgbClr val="FFFB35"/>
    <a:srgbClr val="99CC33"/>
    <a:srgbClr val="409250"/>
    <a:srgbClr val="359217"/>
    <a:srgbClr val="006BB6"/>
    <a:srgbClr val="EEF27F"/>
    <a:srgbClr val="FBFF85"/>
    <a:srgbClr val="F6FF31"/>
    <a:srgbClr val="BECC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947" autoAdjust="0"/>
    <p:restoredTop sz="90963" autoAdjust="0"/>
  </p:normalViewPr>
  <p:slideViewPr>
    <p:cSldViewPr>
      <p:cViewPr>
        <p:scale>
          <a:sx n="80" d="100"/>
          <a:sy n="80" d="100"/>
        </p:scale>
        <p:origin x="348" y="-48"/>
      </p:cViewPr>
      <p:guideLst>
        <p:guide orient="horz" pos="2382"/>
        <p:guide pos="423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ntfp\user$\smckenry\Advocacy\EUAs\Data%20and%20Analysis\Floorspace_FinalData_Grp%20Arup%202013%2011%201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320:Users:__diana:Desktop:EAGA%20Projects:Data:Floorspace_FinalData_Grp%20Arup%202013%2011%2028_v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320:Users:__diana:Desktop:EAGA%20Projects:Data:Floorspace_FinalData_Grp%20Arup%202013%2011%2028_v1.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ntfp\user$\smckenry\Advocacy\EUAs\Data%20and%20Analysis\Floorspace_FinalData_Grp%20Arup%202013%2011%2012.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Mac320:Users:__diana:Desktop:EAGA%20Projects:Data:Floorspace_FinalData_Grp%20Arup%202013%2011%2028_v1.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Mac320:Users:__diana:Desktop:EAGA%20Projects:Data:Floorspace_FinalData_Grp%20Arup%202013%2011%2028_v1.xlsx" TargetMode="External"/></Relationships>
</file>

<file path=ppt/charts/_rels/chart15.xml.rels><?xml version="1.0" encoding="UTF-8" standalone="yes"?>
<Relationships xmlns="http://schemas.openxmlformats.org/package/2006/relationships"><Relationship Id="rId2" Type="http://schemas.openxmlformats.org/officeDocument/2006/relationships/oleObject" Target="file:///\\ntfp\user$\smckenry\Advocacy\EUAs\Data%20and%20Analysis\Floorspace_FinalData_Grp%20Arup%202013%2011%2012.xlsx" TargetMode="External"/><Relationship Id="rId1" Type="http://schemas.openxmlformats.org/officeDocument/2006/relationships/themeOverride" Target="../theme/themeOverride1.xml"/></Relationships>
</file>

<file path=ppt/charts/_rels/chart16.xml.rels><?xml version="1.0" encoding="UTF-8" standalone="yes"?>
<Relationships xmlns="http://schemas.openxmlformats.org/package/2006/relationships"><Relationship Id="rId1" Type="http://schemas.openxmlformats.org/officeDocument/2006/relationships/oleObject" Target="Mac320:Users:__diana:Desktop:EAGA%20Projects:Data:Floorspace_FinalData_Grp%20Arup%202013%2011%2028_v1.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Mac320:Users:__diana:Desktop:EAGA%20Projects:Data:Floorspace_FinalData_Grp%20Arup%202013%2011%2028_v1.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Mac320:Users:__diana:Desktop:EAGA%20Projects:Data:Floorspace_FinalData_Grp%20Arup%202013%2011%2028_v1.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Mac320:Users:__diana:Desktop:EAGA%20Projects:Data:Floorspace_FinalData_Grp%20Arup%202013%2011%2028_v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320:Users:__diana:Desktop:EAGA%20Projects:Data:Floorspace_FinalData_Grp%20Arup%202013%2011%2028_v1.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Mac320:Users:__diana:Desktop:EAGA%20Projects:Data:Floorspace_FinalData_Grp%20Arup%202013%2012%2028.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Mac320:Users:__diana:Desktop:EAGA%20Projects:Data:Floorspace_FinalData_Grp%20Arup%202013%2012%2028.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Mac320:Users:__diana:Desktop:EAGA%20Projects:Data:Floorspace_FinalData_Grp%20Arup%202013%2012%2028.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Mac320:Users:__diana:Desktop:EAGA%20Projects:Data:Floorspace_FinalData_Grp%20Arup%202013%2012%2028.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Mac320:Users:__diana:Desktop:EAGA%20Projects:Data:Floorspace_FinalData_Grp%20Arup%202013%2012%2028.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Mac320:Users:__diana:Desktop:EAGA%20Projects:Data:Floorspace_FinalData_Grp%20Arup%202013%2012%2028.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320:Users:__diana:Desktop:EAGA%20Projects:Data:Floorspace_FinalData_Grp%20Arup%202013%2011%201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320:Users:__diana:Desktop:EAGA%20Projects:Data:Floorspace_FinalData_Grp%20Arup%202013%2011%2028_v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ntfp\user$\smckenry\Advocacy\EUAs\Data%20and%20Analysis\Floorspace_FinalData_Grp%20Arup%202013%2011%201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320:Users:__diana:Desktop:EAGA%20Projects:Data:Floorspace_FinalData_Grp%20Arup%202013%2011%2028_v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320:Users:__diana:Desktop:EAGA%20Projects:Data:Floorspace_FinalData_Grp%20Arup%202013%2011%2028_v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320:Users:__diana:Desktop:EAGA%20Projects:Data:Floorspace_FinalData_Grp%20Arup%202013%2011%2028_v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320:Users:__diana:Desktop:EAGA%20Projects:Data:Floorspace_FinalData_Grp%20Arup%202013%2011%2028_v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US" sz="1100" b="1" dirty="0"/>
              <a:t>Victoria’s </a:t>
            </a:r>
            <a:r>
              <a:rPr lang="en-US" sz="1100" b="1" dirty="0" smtClean="0"/>
              <a:t>regions </a:t>
            </a:r>
            <a:r>
              <a:rPr lang="en-US" sz="1100" b="1" dirty="0"/>
              <a:t>can capture significant economic benefits through retrofitting existing building stock</a:t>
            </a:r>
          </a:p>
        </c:rich>
      </c:tx>
      <c:overlay val="0"/>
    </c:title>
    <c:autoTitleDeleted val="0"/>
    <c:plotArea>
      <c:layout/>
      <c:barChart>
        <c:barDir val="col"/>
        <c:grouping val="clustered"/>
        <c:varyColors val="0"/>
        <c:ser>
          <c:idx val="0"/>
          <c:order val="0"/>
          <c:spPr>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c:spPr>
          <c:invertIfNegative val="0"/>
          <c:cat>
            <c:strRef>
              <c:f>'Victoria (Arup)'!$A$123:$A$133</c:f>
              <c:strCache>
                <c:ptCount val="11"/>
                <c:pt idx="0">
                  <c:v>WAGA</c:v>
                </c:pt>
                <c:pt idx="1">
                  <c:v>SECCCA</c:v>
                </c:pt>
                <c:pt idx="2">
                  <c:v>NAGA</c:v>
                </c:pt>
                <c:pt idx="3">
                  <c:v>EAGA</c:v>
                </c:pt>
                <c:pt idx="4">
                  <c:v>Non Alliance Councils</c:v>
                </c:pt>
                <c:pt idx="5">
                  <c:v>CVGA</c:v>
                </c:pt>
                <c:pt idx="6">
                  <c:v>GCCN</c:v>
                </c:pt>
                <c:pt idx="7">
                  <c:v>GBGA</c:v>
                </c:pt>
                <c:pt idx="8">
                  <c:v>NEGHA</c:v>
                </c:pt>
                <c:pt idx="9">
                  <c:v>SWSP</c:v>
                </c:pt>
                <c:pt idx="10">
                  <c:v>WMSA</c:v>
                </c:pt>
              </c:strCache>
            </c:strRef>
          </c:cat>
          <c:val>
            <c:numRef>
              <c:f>'Victoria (Arup)'!$B$123:$B$133</c:f>
              <c:numCache>
                <c:formatCode>_-"$"* #,##0_-;\-"$"* #,##0_-;_-"$"* "-"??_-;_-@_-</c:formatCode>
                <c:ptCount val="11"/>
                <c:pt idx="0">
                  <c:v>1739040903.7500002</c:v>
                </c:pt>
                <c:pt idx="1">
                  <c:v>1306567980</c:v>
                </c:pt>
                <c:pt idx="2">
                  <c:v>1189701703.125</c:v>
                </c:pt>
                <c:pt idx="3">
                  <c:v>1050873009.375</c:v>
                </c:pt>
                <c:pt idx="4">
                  <c:v>425511009.375</c:v>
                </c:pt>
                <c:pt idx="5">
                  <c:v>316054841.25</c:v>
                </c:pt>
                <c:pt idx="6">
                  <c:v>195855810</c:v>
                </c:pt>
                <c:pt idx="7">
                  <c:v>161060836.875</c:v>
                </c:pt>
                <c:pt idx="8">
                  <c:v>124122142.5</c:v>
                </c:pt>
                <c:pt idx="9">
                  <c:v>114892704.37499997</c:v>
                </c:pt>
                <c:pt idx="10">
                  <c:v>44693977.500000007</c:v>
                </c:pt>
              </c:numCache>
            </c:numRef>
          </c:val>
        </c:ser>
        <c:dLbls>
          <c:showLegendKey val="0"/>
          <c:showVal val="0"/>
          <c:showCatName val="0"/>
          <c:showSerName val="0"/>
          <c:showPercent val="0"/>
          <c:showBubbleSize val="0"/>
        </c:dLbls>
        <c:gapWidth val="150"/>
        <c:axId val="70965504"/>
        <c:axId val="70971392"/>
      </c:barChart>
      <c:catAx>
        <c:axId val="70965504"/>
        <c:scaling>
          <c:orientation val="minMax"/>
        </c:scaling>
        <c:delete val="0"/>
        <c:axPos val="b"/>
        <c:majorTickMark val="none"/>
        <c:minorTickMark val="none"/>
        <c:tickLblPos val="nextTo"/>
        <c:txPr>
          <a:bodyPr/>
          <a:lstStyle/>
          <a:p>
            <a:pPr>
              <a:defRPr sz="800"/>
            </a:pPr>
            <a:endParaRPr lang="en-US"/>
          </a:p>
        </c:txPr>
        <c:crossAx val="70971392"/>
        <c:crosses val="autoZero"/>
        <c:auto val="1"/>
        <c:lblAlgn val="ctr"/>
        <c:lblOffset val="100"/>
        <c:noMultiLvlLbl val="0"/>
      </c:catAx>
      <c:valAx>
        <c:axId val="70971392"/>
        <c:scaling>
          <c:orientation val="minMax"/>
        </c:scaling>
        <c:delete val="0"/>
        <c:axPos val="l"/>
        <c:majorGridlines/>
        <c:numFmt formatCode="&quot;$&quot;#,##0" sourceLinked="0"/>
        <c:majorTickMark val="none"/>
        <c:minorTickMark val="none"/>
        <c:tickLblPos val="nextTo"/>
        <c:txPr>
          <a:bodyPr/>
          <a:lstStyle/>
          <a:p>
            <a:pPr>
              <a:defRPr sz="800"/>
            </a:pPr>
            <a:endParaRPr lang="en-US"/>
          </a:p>
        </c:txPr>
        <c:crossAx val="70965504"/>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AU" sz="1100" b="1" i="0" baseline="0"/>
              <a:t>Investment opportunity within WAGA municipalities</a:t>
            </a:r>
            <a:endParaRPr lang="en-AU" sz="1100"/>
          </a:p>
        </c:rich>
      </c:tx>
      <c:overlay val="0"/>
    </c:title>
    <c:autoTitleDeleted val="0"/>
    <c:plotArea>
      <c:layout>
        <c:manualLayout>
          <c:layoutTarget val="inner"/>
          <c:xMode val="edge"/>
          <c:yMode val="edge"/>
          <c:x val="0.18629307228774311"/>
          <c:y val="0.14494352772508301"/>
          <c:w val="0.78141395869942498"/>
          <c:h val="0.65037386006955344"/>
        </c:manualLayout>
      </c:layout>
      <c:barChart>
        <c:barDir val="col"/>
        <c:grouping val="clustered"/>
        <c:varyColors val="0"/>
        <c:ser>
          <c:idx val="0"/>
          <c:order val="0"/>
          <c:spPr>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c:spPr>
          <c:invertIfNegative val="0"/>
          <c:cat>
            <c:strRef>
              <c:f>WAGA!$B$4:$B$11</c:f>
              <c:strCache>
                <c:ptCount val="8"/>
                <c:pt idx="0">
                  <c:v>Brimbank</c:v>
                </c:pt>
                <c:pt idx="1">
                  <c:v>Greater Geelong</c:v>
                </c:pt>
                <c:pt idx="2">
                  <c:v>Wyndham</c:v>
                </c:pt>
                <c:pt idx="3">
                  <c:v>Hobsons Bay</c:v>
                </c:pt>
                <c:pt idx="4">
                  <c:v>Maribyrnong</c:v>
                </c:pt>
                <c:pt idx="5">
                  <c:v>Moonee Valley</c:v>
                </c:pt>
                <c:pt idx="6">
                  <c:v>Melton</c:v>
                </c:pt>
                <c:pt idx="7">
                  <c:v>Moorabool</c:v>
                </c:pt>
              </c:strCache>
            </c:strRef>
          </c:cat>
          <c:val>
            <c:numRef>
              <c:f>WAGA!$J$4:$J$11</c:f>
              <c:numCache>
                <c:formatCode>_-"$"* #,##0_-;\-"$"* #,##0_-;_-"$"* "-"??_-;_-@_-</c:formatCode>
                <c:ptCount val="8"/>
                <c:pt idx="0">
                  <c:v>325883140.3125</c:v>
                </c:pt>
                <c:pt idx="1">
                  <c:v>313911985.3125</c:v>
                </c:pt>
                <c:pt idx="2">
                  <c:v>180637083.75</c:v>
                </c:pt>
                <c:pt idx="3">
                  <c:v>155516426.24999988</c:v>
                </c:pt>
                <c:pt idx="4">
                  <c:v>114137686.87499997</c:v>
                </c:pt>
                <c:pt idx="5">
                  <c:v>50929633.125000022</c:v>
                </c:pt>
                <c:pt idx="6">
                  <c:v>27999488.437499996</c:v>
                </c:pt>
                <c:pt idx="7">
                  <c:v>7394579.0625</c:v>
                </c:pt>
              </c:numCache>
            </c:numRef>
          </c:val>
        </c:ser>
        <c:dLbls>
          <c:showLegendKey val="0"/>
          <c:showVal val="0"/>
          <c:showCatName val="0"/>
          <c:showSerName val="0"/>
          <c:showPercent val="0"/>
          <c:showBubbleSize val="0"/>
        </c:dLbls>
        <c:gapWidth val="150"/>
        <c:axId val="72047616"/>
        <c:axId val="72086272"/>
      </c:barChart>
      <c:catAx>
        <c:axId val="72047616"/>
        <c:scaling>
          <c:orientation val="minMax"/>
        </c:scaling>
        <c:delete val="0"/>
        <c:axPos val="b"/>
        <c:majorTickMark val="none"/>
        <c:minorTickMark val="none"/>
        <c:tickLblPos val="nextTo"/>
        <c:txPr>
          <a:bodyPr/>
          <a:lstStyle/>
          <a:p>
            <a:pPr>
              <a:defRPr sz="800" b="0"/>
            </a:pPr>
            <a:endParaRPr lang="en-US"/>
          </a:p>
        </c:txPr>
        <c:crossAx val="72086272"/>
        <c:crosses val="autoZero"/>
        <c:auto val="1"/>
        <c:lblAlgn val="ctr"/>
        <c:lblOffset val="100"/>
        <c:noMultiLvlLbl val="0"/>
      </c:catAx>
      <c:valAx>
        <c:axId val="72086272"/>
        <c:scaling>
          <c:orientation val="minMax"/>
        </c:scaling>
        <c:delete val="0"/>
        <c:axPos val="l"/>
        <c:majorGridlines/>
        <c:numFmt formatCode="_-&quot;$&quot;* #,##0_-;\-&quot;$&quot;* #,##0_-;_-&quot;$&quot;* &quot;-&quot;??_-;_-@_-" sourceLinked="1"/>
        <c:majorTickMark val="none"/>
        <c:minorTickMark val="none"/>
        <c:tickLblPos val="nextTo"/>
        <c:txPr>
          <a:bodyPr/>
          <a:lstStyle/>
          <a:p>
            <a:pPr>
              <a:defRPr sz="800" b="0"/>
            </a:pPr>
            <a:endParaRPr lang="en-US"/>
          </a:p>
        </c:txPr>
        <c:crossAx val="72047616"/>
        <c:crosses val="autoZero"/>
        <c:crossBetween val="between"/>
      </c:valAx>
    </c:plotArea>
    <c:plotVisOnly val="1"/>
    <c:dispBlanksAs val="gap"/>
    <c:showDLblsOverMax val="0"/>
  </c:chart>
  <c:spPr>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100"/>
            </a:pPr>
            <a:r>
              <a:rPr lang="en-US" sz="1100" b="1" i="0" baseline="0"/>
              <a:t>Investment opportunity owners within WAGA municipalities</a:t>
            </a:r>
            <a:endParaRPr lang="en-AU" sz="1100" b="1" i="0" baseline="0"/>
          </a:p>
        </c:rich>
      </c:tx>
      <c:layout>
        <c:manualLayout>
          <c:xMode val="edge"/>
          <c:yMode val="edge"/>
          <c:x val="0.15275720998320411"/>
          <c:y val="7.2798633663495857E-2"/>
        </c:manualLayout>
      </c:layout>
      <c:overlay val="0"/>
    </c:title>
    <c:autoTitleDeleted val="0"/>
    <c:plotArea>
      <c:layout>
        <c:manualLayout>
          <c:layoutTarget val="inner"/>
          <c:xMode val="edge"/>
          <c:yMode val="edge"/>
          <c:x val="8.5061684632594309E-2"/>
          <c:y val="0.191007905640836"/>
          <c:w val="0.66729904064675272"/>
          <c:h val="0.62854820934704503"/>
        </c:manualLayout>
      </c:layout>
      <c:barChart>
        <c:barDir val="col"/>
        <c:grouping val="percentStacked"/>
        <c:varyColors val="0"/>
        <c:ser>
          <c:idx val="0"/>
          <c:order val="0"/>
          <c:tx>
            <c:strRef>
              <c:f>WAGA!$A$44</c:f>
              <c:strCache>
                <c:ptCount val="1"/>
                <c:pt idx="0">
                  <c:v>Manufacturing, Warehouse, Distribution and Storage</c:v>
                </c:pt>
              </c:strCache>
            </c:strRef>
          </c:tx>
          <c:spPr>
            <a:solidFill>
              <a:srgbClr val="409250"/>
            </a:solidFill>
          </c:spPr>
          <c:invertIfNegative val="0"/>
          <c:cat>
            <c:strRef>
              <c:f>WAGA!$B$43:$I$43</c:f>
              <c:strCache>
                <c:ptCount val="8"/>
                <c:pt idx="0">
                  <c:v>Brimbank</c:v>
                </c:pt>
                <c:pt idx="1">
                  <c:v>Greater Geelong</c:v>
                </c:pt>
                <c:pt idx="2">
                  <c:v>Wyndham</c:v>
                </c:pt>
                <c:pt idx="3">
                  <c:v>Hobsons Bay</c:v>
                </c:pt>
                <c:pt idx="4">
                  <c:v>Maribyrnong</c:v>
                </c:pt>
                <c:pt idx="5">
                  <c:v>Moonee Valley</c:v>
                </c:pt>
                <c:pt idx="6">
                  <c:v>Melton</c:v>
                </c:pt>
                <c:pt idx="7">
                  <c:v>Moorabool</c:v>
                </c:pt>
              </c:strCache>
            </c:strRef>
          </c:cat>
          <c:val>
            <c:numRef>
              <c:f>WAGA!$B$44:$I$44</c:f>
              <c:numCache>
                <c:formatCode>#,##0</c:formatCode>
                <c:ptCount val="8"/>
                <c:pt idx="0">
                  <c:v>6624455.5</c:v>
                </c:pt>
                <c:pt idx="1">
                  <c:v>5311336.5</c:v>
                </c:pt>
                <c:pt idx="2">
                  <c:v>3515061.5</c:v>
                </c:pt>
                <c:pt idx="3">
                  <c:v>3105013.5</c:v>
                </c:pt>
                <c:pt idx="4">
                  <c:v>1855804</c:v>
                </c:pt>
                <c:pt idx="5">
                  <c:v>343357.5</c:v>
                </c:pt>
                <c:pt idx="6">
                  <c:v>375900</c:v>
                </c:pt>
                <c:pt idx="7">
                  <c:v>86875</c:v>
                </c:pt>
              </c:numCache>
            </c:numRef>
          </c:val>
        </c:ser>
        <c:ser>
          <c:idx val="1"/>
          <c:order val="1"/>
          <c:tx>
            <c:strRef>
              <c:f>WAGA!$A$45</c:f>
              <c:strCache>
                <c:ptCount val="1"/>
                <c:pt idx="0">
                  <c:v>Commercial Office, Retail, Hospitality and Tourism</c:v>
                </c:pt>
              </c:strCache>
            </c:strRef>
          </c:tx>
          <c:spPr>
            <a:solidFill>
              <a:srgbClr val="006BB6"/>
            </a:solidFill>
          </c:spPr>
          <c:invertIfNegative val="0"/>
          <c:cat>
            <c:strRef>
              <c:f>WAGA!$B$43:$I$43</c:f>
              <c:strCache>
                <c:ptCount val="8"/>
                <c:pt idx="0">
                  <c:v>Brimbank</c:v>
                </c:pt>
                <c:pt idx="1">
                  <c:v>Greater Geelong</c:v>
                </c:pt>
                <c:pt idx="2">
                  <c:v>Wyndham</c:v>
                </c:pt>
                <c:pt idx="3">
                  <c:v>Hobsons Bay</c:v>
                </c:pt>
                <c:pt idx="4">
                  <c:v>Maribyrnong</c:v>
                </c:pt>
                <c:pt idx="5">
                  <c:v>Moonee Valley</c:v>
                </c:pt>
                <c:pt idx="6">
                  <c:v>Melton</c:v>
                </c:pt>
                <c:pt idx="7">
                  <c:v>Moorabool</c:v>
                </c:pt>
              </c:strCache>
            </c:strRef>
          </c:cat>
          <c:val>
            <c:numRef>
              <c:f>WAGA!$B$45:$I$45</c:f>
              <c:numCache>
                <c:formatCode>#,##0</c:formatCode>
                <c:ptCount val="8"/>
                <c:pt idx="0">
                  <c:v>740938</c:v>
                </c:pt>
                <c:pt idx="1">
                  <c:v>1496953</c:v>
                </c:pt>
                <c:pt idx="2">
                  <c:v>491545.5</c:v>
                </c:pt>
                <c:pt idx="3">
                  <c:v>285416.5</c:v>
                </c:pt>
                <c:pt idx="4">
                  <c:v>593448</c:v>
                </c:pt>
                <c:pt idx="5">
                  <c:v>628290</c:v>
                </c:pt>
                <c:pt idx="6">
                  <c:v>167029.5</c:v>
                </c:pt>
                <c:pt idx="7">
                  <c:v>70222.5</c:v>
                </c:pt>
              </c:numCache>
            </c:numRef>
          </c:val>
        </c:ser>
        <c:ser>
          <c:idx val="2"/>
          <c:order val="2"/>
          <c:tx>
            <c:strRef>
              <c:f>WAGA!$A$46</c:f>
              <c:strCache>
                <c:ptCount val="1"/>
                <c:pt idx="0">
                  <c:v>Sport, Heritage and Culture</c:v>
                </c:pt>
              </c:strCache>
            </c:strRef>
          </c:tx>
          <c:spPr>
            <a:solidFill>
              <a:srgbClr val="FFFB35"/>
            </a:solidFill>
          </c:spPr>
          <c:invertIfNegative val="0"/>
          <c:cat>
            <c:strRef>
              <c:f>WAGA!$B$43:$I$43</c:f>
              <c:strCache>
                <c:ptCount val="8"/>
                <c:pt idx="0">
                  <c:v>Brimbank</c:v>
                </c:pt>
                <c:pt idx="1">
                  <c:v>Greater Geelong</c:v>
                </c:pt>
                <c:pt idx="2">
                  <c:v>Wyndham</c:v>
                </c:pt>
                <c:pt idx="3">
                  <c:v>Hobsons Bay</c:v>
                </c:pt>
                <c:pt idx="4">
                  <c:v>Maribyrnong</c:v>
                </c:pt>
                <c:pt idx="5">
                  <c:v>Moonee Valley</c:v>
                </c:pt>
                <c:pt idx="6">
                  <c:v>Melton</c:v>
                </c:pt>
                <c:pt idx="7">
                  <c:v>Moorabool</c:v>
                </c:pt>
              </c:strCache>
            </c:strRef>
          </c:cat>
          <c:val>
            <c:numRef>
              <c:f>WAGA!$B$46:$I$46</c:f>
              <c:numCache>
                <c:formatCode>#,##0</c:formatCode>
                <c:ptCount val="8"/>
                <c:pt idx="0">
                  <c:v>15395</c:v>
                </c:pt>
                <c:pt idx="1">
                  <c:v>6395</c:v>
                </c:pt>
                <c:pt idx="2">
                  <c:v>13094</c:v>
                </c:pt>
                <c:pt idx="3">
                  <c:v>32495</c:v>
                </c:pt>
                <c:pt idx="4">
                  <c:v>11448.5</c:v>
                </c:pt>
                <c:pt idx="5">
                  <c:v>1848.5</c:v>
                </c:pt>
                <c:pt idx="6">
                  <c:v>13596</c:v>
                </c:pt>
                <c:pt idx="7">
                  <c:v>449.5</c:v>
                </c:pt>
              </c:numCache>
            </c:numRef>
          </c:val>
        </c:ser>
        <c:ser>
          <c:idx val="3"/>
          <c:order val="3"/>
          <c:tx>
            <c:strRef>
              <c:f>WAGA!$A$47</c:f>
              <c:strCache>
                <c:ptCount val="1"/>
                <c:pt idx="0">
                  <c:v>Infrastructure and Utilities</c:v>
                </c:pt>
              </c:strCache>
            </c:strRef>
          </c:tx>
          <c:spPr>
            <a:solidFill>
              <a:srgbClr val="F79912"/>
            </a:solidFill>
          </c:spPr>
          <c:invertIfNegative val="0"/>
          <c:cat>
            <c:strRef>
              <c:f>WAGA!$B$43:$I$43</c:f>
              <c:strCache>
                <c:ptCount val="8"/>
                <c:pt idx="0">
                  <c:v>Brimbank</c:v>
                </c:pt>
                <c:pt idx="1">
                  <c:v>Greater Geelong</c:v>
                </c:pt>
                <c:pt idx="2">
                  <c:v>Wyndham</c:v>
                </c:pt>
                <c:pt idx="3">
                  <c:v>Hobsons Bay</c:v>
                </c:pt>
                <c:pt idx="4">
                  <c:v>Maribyrnong</c:v>
                </c:pt>
                <c:pt idx="5">
                  <c:v>Moonee Valley</c:v>
                </c:pt>
                <c:pt idx="6">
                  <c:v>Melton</c:v>
                </c:pt>
                <c:pt idx="7">
                  <c:v>Moorabool</c:v>
                </c:pt>
              </c:strCache>
            </c:strRef>
          </c:cat>
          <c:val>
            <c:numRef>
              <c:f>WAGA!$B$47:$I$47</c:f>
              <c:numCache>
                <c:formatCode>#,##0</c:formatCode>
                <c:ptCount val="8"/>
                <c:pt idx="0">
                  <c:v>3821</c:v>
                </c:pt>
                <c:pt idx="1">
                  <c:v>16810</c:v>
                </c:pt>
                <c:pt idx="2">
                  <c:v>5270</c:v>
                </c:pt>
                <c:pt idx="3">
                  <c:v>52845.5</c:v>
                </c:pt>
                <c:pt idx="4">
                  <c:v>449.5</c:v>
                </c:pt>
                <c:pt idx="5">
                  <c:v>349.5</c:v>
                </c:pt>
                <c:pt idx="6">
                  <c:v>1323</c:v>
                </c:pt>
                <c:pt idx="7">
                  <c:v>4491</c:v>
                </c:pt>
              </c:numCache>
            </c:numRef>
          </c:val>
        </c:ser>
        <c:ser>
          <c:idx val="4"/>
          <c:order val="4"/>
          <c:tx>
            <c:strRef>
              <c:f>WAGA!$A$48</c:f>
              <c:strCache>
                <c:ptCount val="1"/>
                <c:pt idx="0">
                  <c:v>Community Health, Education, and Residential Services</c:v>
                </c:pt>
              </c:strCache>
            </c:strRef>
          </c:tx>
          <c:spPr>
            <a:solidFill>
              <a:schemeClr val="bg1">
                <a:lumMod val="50000"/>
              </a:schemeClr>
            </a:solidFill>
          </c:spPr>
          <c:invertIfNegative val="0"/>
          <c:cat>
            <c:strRef>
              <c:f>WAGA!$B$43:$I$43</c:f>
              <c:strCache>
                <c:ptCount val="8"/>
                <c:pt idx="0">
                  <c:v>Brimbank</c:v>
                </c:pt>
                <c:pt idx="1">
                  <c:v>Greater Geelong</c:v>
                </c:pt>
                <c:pt idx="2">
                  <c:v>Wyndham</c:v>
                </c:pt>
                <c:pt idx="3">
                  <c:v>Hobsons Bay</c:v>
                </c:pt>
                <c:pt idx="4">
                  <c:v>Maribyrnong</c:v>
                </c:pt>
                <c:pt idx="5">
                  <c:v>Moonee Valley</c:v>
                </c:pt>
                <c:pt idx="6">
                  <c:v>Melton</c:v>
                </c:pt>
                <c:pt idx="7">
                  <c:v>Moorabool</c:v>
                </c:pt>
              </c:strCache>
            </c:strRef>
          </c:cat>
          <c:val>
            <c:numRef>
              <c:f>WAGA!$B$48:$I$48</c:f>
              <c:numCache>
                <c:formatCode>#,##0</c:formatCode>
                <c:ptCount val="8"/>
                <c:pt idx="0">
                  <c:v>172101</c:v>
                </c:pt>
                <c:pt idx="1">
                  <c:v>447624</c:v>
                </c:pt>
                <c:pt idx="2">
                  <c:v>163715</c:v>
                </c:pt>
                <c:pt idx="3">
                  <c:v>130407.5</c:v>
                </c:pt>
                <c:pt idx="4">
                  <c:v>185521</c:v>
                </c:pt>
                <c:pt idx="5">
                  <c:v>207131.5</c:v>
                </c:pt>
                <c:pt idx="6">
                  <c:v>91415</c:v>
                </c:pt>
                <c:pt idx="7">
                  <c:v>9430.5</c:v>
                </c:pt>
              </c:numCache>
            </c:numRef>
          </c:val>
        </c:ser>
        <c:dLbls>
          <c:showLegendKey val="0"/>
          <c:showVal val="0"/>
          <c:showCatName val="0"/>
          <c:showSerName val="0"/>
          <c:showPercent val="0"/>
          <c:showBubbleSize val="0"/>
        </c:dLbls>
        <c:gapWidth val="55"/>
        <c:overlap val="100"/>
        <c:axId val="72105344"/>
        <c:axId val="72115328"/>
      </c:barChart>
      <c:catAx>
        <c:axId val="72105344"/>
        <c:scaling>
          <c:orientation val="minMax"/>
        </c:scaling>
        <c:delete val="0"/>
        <c:axPos val="b"/>
        <c:majorTickMark val="none"/>
        <c:minorTickMark val="none"/>
        <c:tickLblPos val="nextTo"/>
        <c:txPr>
          <a:bodyPr/>
          <a:lstStyle/>
          <a:p>
            <a:pPr>
              <a:defRPr sz="800" b="0"/>
            </a:pPr>
            <a:endParaRPr lang="en-US"/>
          </a:p>
        </c:txPr>
        <c:crossAx val="72115328"/>
        <c:crosses val="autoZero"/>
        <c:auto val="1"/>
        <c:lblAlgn val="ctr"/>
        <c:lblOffset val="100"/>
        <c:noMultiLvlLbl val="0"/>
      </c:catAx>
      <c:valAx>
        <c:axId val="72115328"/>
        <c:scaling>
          <c:orientation val="minMax"/>
        </c:scaling>
        <c:delete val="0"/>
        <c:axPos val="l"/>
        <c:majorGridlines/>
        <c:numFmt formatCode="0%" sourceLinked="1"/>
        <c:majorTickMark val="none"/>
        <c:minorTickMark val="none"/>
        <c:tickLblPos val="nextTo"/>
        <c:txPr>
          <a:bodyPr/>
          <a:lstStyle/>
          <a:p>
            <a:pPr>
              <a:defRPr sz="800" b="0"/>
            </a:pPr>
            <a:endParaRPr lang="en-US"/>
          </a:p>
        </c:txPr>
        <c:crossAx val="72105344"/>
        <c:crosses val="autoZero"/>
        <c:crossBetween val="between"/>
      </c:valAx>
    </c:plotArea>
    <c:legend>
      <c:legendPos val="r"/>
      <c:layout>
        <c:manualLayout>
          <c:xMode val="edge"/>
          <c:yMode val="edge"/>
          <c:x val="0.75603376099772857"/>
          <c:y val="0.1933219407383264"/>
          <c:w val="0.20015700869837988"/>
          <c:h val="0.62322006846696143"/>
        </c:manualLayout>
      </c:layout>
      <c:overlay val="0"/>
      <c:txPr>
        <a:bodyPr/>
        <a:lstStyle/>
        <a:p>
          <a:pPr>
            <a:defRPr sz="800" b="0" i="0"/>
          </a:pPr>
          <a:endParaRPr lang="en-US"/>
        </a:p>
      </c:txPr>
    </c:legend>
    <c:plotVisOnly val="1"/>
    <c:dispBlanksAs val="gap"/>
    <c:showDLblsOverMax val="0"/>
  </c:chart>
  <c:spPr>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AU" sz="1100" b="1" i="0" baseline="0" dirty="0"/>
              <a:t>Investment opportunity within </a:t>
            </a:r>
            <a:r>
              <a:rPr lang="en-AU" sz="1100" b="1" i="0" baseline="0" dirty="0" smtClean="0"/>
              <a:t>EAGA’s </a:t>
            </a:r>
            <a:r>
              <a:rPr lang="en-AU" sz="1100" b="1" i="0" baseline="0" dirty="0"/>
              <a:t>municipalities</a:t>
            </a:r>
          </a:p>
        </c:rich>
      </c:tx>
      <c:layout>
        <c:manualLayout>
          <c:xMode val="edge"/>
          <c:yMode val="edge"/>
          <c:x val="0.136934907100558"/>
          <c:y val="3.5555306699515746E-3"/>
        </c:manualLayout>
      </c:layout>
      <c:overlay val="0"/>
    </c:title>
    <c:autoTitleDeleted val="0"/>
    <c:plotArea>
      <c:layout/>
      <c:barChart>
        <c:barDir val="col"/>
        <c:grouping val="clustered"/>
        <c:varyColors val="0"/>
        <c:dLbls>
          <c:showLegendKey val="0"/>
          <c:showVal val="0"/>
          <c:showCatName val="0"/>
          <c:showSerName val="0"/>
          <c:showPercent val="0"/>
          <c:showBubbleSize val="0"/>
        </c:dLbls>
        <c:gapWidth val="150"/>
        <c:axId val="72140288"/>
        <c:axId val="72141824"/>
      </c:barChart>
      <c:catAx>
        <c:axId val="72140288"/>
        <c:scaling>
          <c:orientation val="minMax"/>
        </c:scaling>
        <c:delete val="0"/>
        <c:axPos val="b"/>
        <c:majorTickMark val="none"/>
        <c:minorTickMark val="none"/>
        <c:tickLblPos val="nextTo"/>
        <c:txPr>
          <a:bodyPr/>
          <a:lstStyle/>
          <a:p>
            <a:pPr>
              <a:defRPr sz="800"/>
            </a:pPr>
            <a:endParaRPr lang="en-US"/>
          </a:p>
        </c:txPr>
        <c:crossAx val="72141824"/>
        <c:crosses val="autoZero"/>
        <c:auto val="1"/>
        <c:lblAlgn val="ctr"/>
        <c:lblOffset val="100"/>
        <c:noMultiLvlLbl val="0"/>
      </c:catAx>
      <c:valAx>
        <c:axId val="72141824"/>
        <c:scaling>
          <c:orientation val="minMax"/>
        </c:scaling>
        <c:delete val="0"/>
        <c:axPos val="l"/>
        <c:majorGridlines/>
        <c:numFmt formatCode="_-&quot;$&quot;* #,##0_-;\-&quot;$&quot;* #,##0_-;_-&quot;$&quot;* &quot;-&quot;??_-;_-@_-" sourceLinked="1"/>
        <c:majorTickMark val="none"/>
        <c:minorTickMark val="none"/>
        <c:tickLblPos val="nextTo"/>
        <c:txPr>
          <a:bodyPr/>
          <a:lstStyle/>
          <a:p>
            <a:pPr>
              <a:defRPr sz="800"/>
            </a:pPr>
            <a:endParaRPr lang="en-US"/>
          </a:p>
        </c:txPr>
        <c:crossAx val="72140288"/>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AU" sz="1100"/>
              <a:t>Investment</a:t>
            </a:r>
            <a:r>
              <a:rPr lang="en-AU" sz="1100" baseline="0"/>
              <a:t> opportunity with CVGA municipalities</a:t>
            </a:r>
            <a:endParaRPr lang="en-AU" sz="1100"/>
          </a:p>
        </c:rich>
      </c:tx>
      <c:layout>
        <c:manualLayout>
          <c:xMode val="edge"/>
          <c:yMode val="edge"/>
          <c:x val="0.15407740189361704"/>
          <c:y val="3.7308888755950217E-2"/>
        </c:manualLayout>
      </c:layout>
      <c:overlay val="0"/>
    </c:title>
    <c:autoTitleDeleted val="0"/>
    <c:plotArea>
      <c:layout>
        <c:manualLayout>
          <c:layoutTarget val="inner"/>
          <c:xMode val="edge"/>
          <c:yMode val="edge"/>
          <c:x val="0.14882129998105001"/>
          <c:y val="0.17104082452377101"/>
          <c:w val="0.82358126874791637"/>
          <c:h val="0.56057927324314472"/>
        </c:manualLayout>
      </c:layout>
      <c:barChart>
        <c:barDir val="col"/>
        <c:grouping val="clustered"/>
        <c:varyColors val="0"/>
        <c:ser>
          <c:idx val="0"/>
          <c:order val="0"/>
          <c:spPr>
            <a:gradFill flip="none" rotWithShape="0">
              <a:gsLst>
                <a:gs pos="0">
                  <a:srgbClr val="678283"/>
                </a:gs>
                <a:gs pos="100000">
                  <a:srgbClr val="BAE2E6"/>
                </a:gs>
                <a:gs pos="50000">
                  <a:srgbClr val="9BBBC1"/>
                </a:gs>
              </a:gsLst>
              <a:lin ang="5400000" scaled="0"/>
              <a:tileRect/>
            </a:gradFill>
          </c:spPr>
          <c:invertIfNegative val="0"/>
          <c:cat>
            <c:strRef>
              <c:f>CVGA!$B$4:$B$15</c:f>
              <c:strCache>
                <c:ptCount val="12"/>
                <c:pt idx="0">
                  <c:v>Greater Bendigo</c:v>
                </c:pt>
                <c:pt idx="1">
                  <c:v>Ballarat</c:v>
                </c:pt>
                <c:pt idx="2">
                  <c:v>Central Goldfields</c:v>
                </c:pt>
                <c:pt idx="3">
                  <c:v>Macedon Ranges</c:v>
                </c:pt>
                <c:pt idx="4">
                  <c:v>Northern Grampians</c:v>
                </c:pt>
                <c:pt idx="5">
                  <c:v>Gannawarra</c:v>
                </c:pt>
                <c:pt idx="6">
                  <c:v>Mount Alexander</c:v>
                </c:pt>
                <c:pt idx="7">
                  <c:v>Hepburn</c:v>
                </c:pt>
                <c:pt idx="8">
                  <c:v>Buloke</c:v>
                </c:pt>
                <c:pt idx="9">
                  <c:v>Loddon</c:v>
                </c:pt>
                <c:pt idx="10">
                  <c:v>Pyrenees</c:v>
                </c:pt>
                <c:pt idx="11">
                  <c:v>Swan Hill</c:v>
                </c:pt>
              </c:strCache>
            </c:strRef>
          </c:cat>
          <c:val>
            <c:numRef>
              <c:f>CVGA!$J$4:$J$15</c:f>
              <c:numCache>
                <c:formatCode>#,##0</c:formatCode>
                <c:ptCount val="12"/>
                <c:pt idx="0">
                  <c:v>71050140.9375</c:v>
                </c:pt>
                <c:pt idx="1">
                  <c:v>69806480.624999955</c:v>
                </c:pt>
                <c:pt idx="2">
                  <c:v>17273050.312500011</c:v>
                </c:pt>
                <c:pt idx="3">
                  <c:v>13112630.625</c:v>
                </c:pt>
                <c:pt idx="4">
                  <c:v>10863769.687499994</c:v>
                </c:pt>
                <c:pt idx="5">
                  <c:v>9420656.2500000019</c:v>
                </c:pt>
                <c:pt idx="6">
                  <c:v>6301532.8125</c:v>
                </c:pt>
                <c:pt idx="7">
                  <c:v>6230398.1249999991</c:v>
                </c:pt>
                <c:pt idx="8">
                  <c:v>4505182.5</c:v>
                </c:pt>
                <c:pt idx="9">
                  <c:v>2819771.25</c:v>
                </c:pt>
                <c:pt idx="10">
                  <c:v>1365553.1250000002</c:v>
                </c:pt>
                <c:pt idx="11">
                  <c:v>1052638.125</c:v>
                </c:pt>
              </c:numCache>
            </c:numRef>
          </c:val>
        </c:ser>
        <c:dLbls>
          <c:showLegendKey val="0"/>
          <c:showVal val="0"/>
          <c:showCatName val="0"/>
          <c:showSerName val="0"/>
          <c:showPercent val="0"/>
          <c:showBubbleSize val="0"/>
        </c:dLbls>
        <c:gapWidth val="150"/>
        <c:axId val="74414720"/>
        <c:axId val="74420608"/>
      </c:barChart>
      <c:catAx>
        <c:axId val="74414720"/>
        <c:scaling>
          <c:orientation val="minMax"/>
        </c:scaling>
        <c:delete val="0"/>
        <c:axPos val="b"/>
        <c:majorTickMark val="none"/>
        <c:minorTickMark val="none"/>
        <c:tickLblPos val="nextTo"/>
        <c:txPr>
          <a:bodyPr/>
          <a:lstStyle/>
          <a:p>
            <a:pPr>
              <a:defRPr sz="800" b="1" i="0"/>
            </a:pPr>
            <a:endParaRPr lang="en-US"/>
          </a:p>
        </c:txPr>
        <c:crossAx val="74420608"/>
        <c:crosses val="autoZero"/>
        <c:auto val="1"/>
        <c:lblAlgn val="ctr"/>
        <c:lblOffset val="100"/>
        <c:noMultiLvlLbl val="0"/>
      </c:catAx>
      <c:valAx>
        <c:axId val="74420608"/>
        <c:scaling>
          <c:orientation val="minMax"/>
        </c:scaling>
        <c:delete val="0"/>
        <c:axPos val="l"/>
        <c:majorGridlines/>
        <c:numFmt formatCode="#,##0" sourceLinked="1"/>
        <c:majorTickMark val="none"/>
        <c:minorTickMark val="none"/>
        <c:tickLblPos val="nextTo"/>
        <c:txPr>
          <a:bodyPr/>
          <a:lstStyle/>
          <a:p>
            <a:pPr>
              <a:defRPr sz="800" b="1" i="0"/>
            </a:pPr>
            <a:endParaRPr lang="en-US"/>
          </a:p>
        </c:txPr>
        <c:crossAx val="74414720"/>
        <c:crosses val="autoZero"/>
        <c:crossBetween val="between"/>
      </c:valAx>
      <c:spPr>
        <a:noFill/>
        <a:ln w="25400">
          <a:noFill/>
        </a:ln>
      </c:spPr>
    </c:plotArea>
    <c:plotVisOnly val="1"/>
    <c:dispBlanksAs val="gap"/>
    <c:showDLblsOverMax val="0"/>
  </c:chart>
  <c:spPr>
    <a:ln>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lgn="ctr">
              <a:defRPr sz="1100"/>
            </a:pPr>
            <a:r>
              <a:rPr lang="en-US" sz="1100" dirty="0"/>
              <a:t>Investment</a:t>
            </a:r>
            <a:r>
              <a:rPr lang="en-US" sz="1100" baseline="0" dirty="0"/>
              <a:t> opportunity </a:t>
            </a:r>
            <a:r>
              <a:rPr lang="en-US" sz="1100" baseline="0" dirty="0" smtClean="0"/>
              <a:t>owners</a:t>
            </a:r>
            <a:r>
              <a:rPr lang="en-US" sz="1100" dirty="0" smtClean="0"/>
              <a:t> within </a:t>
            </a:r>
            <a:r>
              <a:rPr lang="en-US" sz="1100" dirty="0" err="1" smtClean="0"/>
              <a:t>CVGA</a:t>
            </a:r>
            <a:r>
              <a:rPr lang="en-US" sz="1100" baseline="0" dirty="0"/>
              <a:t> </a:t>
            </a:r>
            <a:r>
              <a:rPr lang="en-US" sz="1100" dirty="0" smtClean="0"/>
              <a:t>Municipalities</a:t>
            </a:r>
            <a:endParaRPr lang="en-US" sz="1100" dirty="0"/>
          </a:p>
        </c:rich>
      </c:tx>
      <c:layout>
        <c:manualLayout>
          <c:xMode val="edge"/>
          <c:yMode val="edge"/>
          <c:x val="0.135988015220531"/>
          <c:y val="7.1600125238609841E-2"/>
        </c:manualLayout>
      </c:layout>
      <c:overlay val="0"/>
    </c:title>
    <c:autoTitleDeleted val="0"/>
    <c:plotArea>
      <c:layout>
        <c:manualLayout>
          <c:layoutTarget val="inner"/>
          <c:xMode val="edge"/>
          <c:yMode val="edge"/>
          <c:x val="8.953970392178652E-2"/>
          <c:y val="0.19909505004494404"/>
          <c:w val="0.68407989390067758"/>
          <c:h val="0.52942981082910046"/>
        </c:manualLayout>
      </c:layout>
      <c:barChart>
        <c:barDir val="col"/>
        <c:grouping val="percentStacked"/>
        <c:varyColors val="0"/>
        <c:ser>
          <c:idx val="0"/>
          <c:order val="0"/>
          <c:tx>
            <c:strRef>
              <c:f>CVGA!$A$53</c:f>
              <c:strCache>
                <c:ptCount val="1"/>
                <c:pt idx="0">
                  <c:v>Manufacturing, Warehouse, Distribution and Storage</c:v>
                </c:pt>
              </c:strCache>
            </c:strRef>
          </c:tx>
          <c:spPr>
            <a:solidFill>
              <a:srgbClr val="409250"/>
            </a:solidFill>
          </c:spPr>
          <c:invertIfNegative val="0"/>
          <c:cat>
            <c:strRef>
              <c:f>CVGA!$B$52:$M$52</c:f>
              <c:strCache>
                <c:ptCount val="12"/>
                <c:pt idx="0">
                  <c:v>Greater Bendigo</c:v>
                </c:pt>
                <c:pt idx="1">
                  <c:v>Ballarat</c:v>
                </c:pt>
                <c:pt idx="2">
                  <c:v>Central Goldfields</c:v>
                </c:pt>
                <c:pt idx="3">
                  <c:v>Macedon Ranges</c:v>
                </c:pt>
                <c:pt idx="4">
                  <c:v>Northern Grampians</c:v>
                </c:pt>
                <c:pt idx="5">
                  <c:v>Gannawarra</c:v>
                </c:pt>
                <c:pt idx="6">
                  <c:v>Mount Alexander</c:v>
                </c:pt>
                <c:pt idx="7">
                  <c:v>Hepburn</c:v>
                </c:pt>
                <c:pt idx="8">
                  <c:v>Buloke</c:v>
                </c:pt>
                <c:pt idx="9">
                  <c:v>Loddon</c:v>
                </c:pt>
                <c:pt idx="10">
                  <c:v>Pyrenees</c:v>
                </c:pt>
                <c:pt idx="11">
                  <c:v>Swan Hill</c:v>
                </c:pt>
              </c:strCache>
            </c:strRef>
          </c:cat>
          <c:val>
            <c:numRef>
              <c:f>CVGA!$B$53:$M$53</c:f>
              <c:numCache>
                <c:formatCode>#,##0</c:formatCode>
                <c:ptCount val="12"/>
                <c:pt idx="0">
                  <c:v>740982.5</c:v>
                </c:pt>
                <c:pt idx="1">
                  <c:v>676686</c:v>
                </c:pt>
                <c:pt idx="2">
                  <c:v>287290</c:v>
                </c:pt>
                <c:pt idx="3">
                  <c:v>134174.5</c:v>
                </c:pt>
                <c:pt idx="4">
                  <c:v>113696.5</c:v>
                </c:pt>
                <c:pt idx="5">
                  <c:v>146673.5</c:v>
                </c:pt>
                <c:pt idx="6">
                  <c:v>50157.5</c:v>
                </c:pt>
                <c:pt idx="7">
                  <c:v>33747.5</c:v>
                </c:pt>
                <c:pt idx="8">
                  <c:v>48821</c:v>
                </c:pt>
                <c:pt idx="9">
                  <c:v>33146.5</c:v>
                </c:pt>
                <c:pt idx="10">
                  <c:v>5345</c:v>
                </c:pt>
              </c:numCache>
            </c:numRef>
          </c:val>
        </c:ser>
        <c:ser>
          <c:idx val="1"/>
          <c:order val="1"/>
          <c:tx>
            <c:strRef>
              <c:f>CVGA!$A$54</c:f>
              <c:strCache>
                <c:ptCount val="1"/>
                <c:pt idx="0">
                  <c:v>Commercial Office, Retail, Hospitality and Tourism</c:v>
                </c:pt>
              </c:strCache>
            </c:strRef>
          </c:tx>
          <c:spPr>
            <a:solidFill>
              <a:srgbClr val="036AB6"/>
            </a:solidFill>
          </c:spPr>
          <c:invertIfNegative val="0"/>
          <c:cat>
            <c:strRef>
              <c:f>CVGA!$B$52:$M$52</c:f>
              <c:strCache>
                <c:ptCount val="12"/>
                <c:pt idx="0">
                  <c:v>Greater Bendigo</c:v>
                </c:pt>
                <c:pt idx="1">
                  <c:v>Ballarat</c:v>
                </c:pt>
                <c:pt idx="2">
                  <c:v>Central Goldfields</c:v>
                </c:pt>
                <c:pt idx="3">
                  <c:v>Macedon Ranges</c:v>
                </c:pt>
                <c:pt idx="4">
                  <c:v>Northern Grampians</c:v>
                </c:pt>
                <c:pt idx="5">
                  <c:v>Gannawarra</c:v>
                </c:pt>
                <c:pt idx="6">
                  <c:v>Mount Alexander</c:v>
                </c:pt>
                <c:pt idx="7">
                  <c:v>Hepburn</c:v>
                </c:pt>
                <c:pt idx="8">
                  <c:v>Buloke</c:v>
                </c:pt>
                <c:pt idx="9">
                  <c:v>Loddon</c:v>
                </c:pt>
                <c:pt idx="10">
                  <c:v>Pyrenees</c:v>
                </c:pt>
                <c:pt idx="11">
                  <c:v>Swan Hill</c:v>
                </c:pt>
              </c:strCache>
            </c:strRef>
          </c:cat>
          <c:val>
            <c:numRef>
              <c:f>CVGA!$B$54:$M$54</c:f>
              <c:numCache>
                <c:formatCode>#,##0</c:formatCode>
                <c:ptCount val="12"/>
                <c:pt idx="0">
                  <c:v>696417</c:v>
                </c:pt>
                <c:pt idx="1">
                  <c:v>725260.5</c:v>
                </c:pt>
                <c:pt idx="2">
                  <c:v>90362.5</c:v>
                </c:pt>
                <c:pt idx="3">
                  <c:v>151480</c:v>
                </c:pt>
                <c:pt idx="4">
                  <c:v>116231.5</c:v>
                </c:pt>
                <c:pt idx="5">
                  <c:v>50366.5</c:v>
                </c:pt>
                <c:pt idx="6">
                  <c:v>76165.5</c:v>
                </c:pt>
                <c:pt idx="7">
                  <c:v>96788</c:v>
                </c:pt>
                <c:pt idx="8">
                  <c:v>47234</c:v>
                </c:pt>
                <c:pt idx="9">
                  <c:v>28652.5</c:v>
                </c:pt>
                <c:pt idx="10">
                  <c:v>24425.5</c:v>
                </c:pt>
                <c:pt idx="11">
                  <c:v>2742.5</c:v>
                </c:pt>
              </c:numCache>
            </c:numRef>
          </c:val>
        </c:ser>
        <c:ser>
          <c:idx val="2"/>
          <c:order val="2"/>
          <c:tx>
            <c:strRef>
              <c:f>CVGA!$A$55</c:f>
              <c:strCache>
                <c:ptCount val="1"/>
                <c:pt idx="0">
                  <c:v>Sport, Heritage and Culture</c:v>
                </c:pt>
              </c:strCache>
            </c:strRef>
          </c:tx>
          <c:spPr>
            <a:solidFill>
              <a:srgbClr val="FFFF00"/>
            </a:solidFill>
          </c:spPr>
          <c:invertIfNegative val="0"/>
          <c:cat>
            <c:strRef>
              <c:f>CVGA!$B$52:$M$52</c:f>
              <c:strCache>
                <c:ptCount val="12"/>
                <c:pt idx="0">
                  <c:v>Greater Bendigo</c:v>
                </c:pt>
                <c:pt idx="1">
                  <c:v>Ballarat</c:v>
                </c:pt>
                <c:pt idx="2">
                  <c:v>Central Goldfields</c:v>
                </c:pt>
                <c:pt idx="3">
                  <c:v>Macedon Ranges</c:v>
                </c:pt>
                <c:pt idx="4">
                  <c:v>Northern Grampians</c:v>
                </c:pt>
                <c:pt idx="5">
                  <c:v>Gannawarra</c:v>
                </c:pt>
                <c:pt idx="6">
                  <c:v>Mount Alexander</c:v>
                </c:pt>
                <c:pt idx="7">
                  <c:v>Hepburn</c:v>
                </c:pt>
                <c:pt idx="8">
                  <c:v>Buloke</c:v>
                </c:pt>
                <c:pt idx="9">
                  <c:v>Loddon</c:v>
                </c:pt>
                <c:pt idx="10">
                  <c:v>Pyrenees</c:v>
                </c:pt>
                <c:pt idx="11">
                  <c:v>Swan Hill</c:v>
                </c:pt>
              </c:strCache>
            </c:strRef>
          </c:cat>
          <c:val>
            <c:numRef>
              <c:f>CVGA!$B$55:$M$55</c:f>
              <c:numCache>
                <c:formatCode>#,##0</c:formatCode>
                <c:ptCount val="12"/>
                <c:pt idx="0">
                  <c:v>18341.5</c:v>
                </c:pt>
                <c:pt idx="1">
                  <c:v>25591</c:v>
                </c:pt>
                <c:pt idx="3">
                  <c:v>799</c:v>
                </c:pt>
                <c:pt idx="4">
                  <c:v>149.5</c:v>
                </c:pt>
                <c:pt idx="5">
                  <c:v>1348</c:v>
                </c:pt>
                <c:pt idx="10">
                  <c:v>149.5</c:v>
                </c:pt>
              </c:numCache>
            </c:numRef>
          </c:val>
        </c:ser>
        <c:ser>
          <c:idx val="3"/>
          <c:order val="3"/>
          <c:tx>
            <c:strRef>
              <c:f>CVGA!$A$56</c:f>
              <c:strCache>
                <c:ptCount val="1"/>
                <c:pt idx="0">
                  <c:v>Infrastructure and Utilities</c:v>
                </c:pt>
              </c:strCache>
            </c:strRef>
          </c:tx>
          <c:spPr>
            <a:solidFill>
              <a:srgbClr val="F79A11"/>
            </a:solidFill>
          </c:spPr>
          <c:invertIfNegative val="0"/>
          <c:cat>
            <c:strRef>
              <c:f>CVGA!$B$52:$M$52</c:f>
              <c:strCache>
                <c:ptCount val="12"/>
                <c:pt idx="0">
                  <c:v>Greater Bendigo</c:v>
                </c:pt>
                <c:pt idx="1">
                  <c:v>Ballarat</c:v>
                </c:pt>
                <c:pt idx="2">
                  <c:v>Central Goldfields</c:v>
                </c:pt>
                <c:pt idx="3">
                  <c:v>Macedon Ranges</c:v>
                </c:pt>
                <c:pt idx="4">
                  <c:v>Northern Grampians</c:v>
                </c:pt>
                <c:pt idx="5">
                  <c:v>Gannawarra</c:v>
                </c:pt>
                <c:pt idx="6">
                  <c:v>Mount Alexander</c:v>
                </c:pt>
                <c:pt idx="7">
                  <c:v>Hepburn</c:v>
                </c:pt>
                <c:pt idx="8">
                  <c:v>Buloke</c:v>
                </c:pt>
                <c:pt idx="9">
                  <c:v>Loddon</c:v>
                </c:pt>
                <c:pt idx="10">
                  <c:v>Pyrenees</c:v>
                </c:pt>
                <c:pt idx="11">
                  <c:v>Swan Hill</c:v>
                </c:pt>
              </c:strCache>
            </c:strRef>
          </c:cat>
          <c:val>
            <c:numRef>
              <c:f>CVGA!$B$56:$M$56</c:f>
              <c:numCache>
                <c:formatCode>#,##0</c:formatCode>
                <c:ptCount val="12"/>
                <c:pt idx="0">
                  <c:v>20880</c:v>
                </c:pt>
                <c:pt idx="1">
                  <c:v>30712</c:v>
                </c:pt>
                <c:pt idx="2">
                  <c:v>2321</c:v>
                </c:pt>
                <c:pt idx="3">
                  <c:v>3464.5</c:v>
                </c:pt>
                <c:pt idx="4">
                  <c:v>3189.5</c:v>
                </c:pt>
                <c:pt idx="5">
                  <c:v>872.5</c:v>
                </c:pt>
                <c:pt idx="6">
                  <c:v>2744.5</c:v>
                </c:pt>
                <c:pt idx="8">
                  <c:v>1397</c:v>
                </c:pt>
                <c:pt idx="9">
                  <c:v>1146</c:v>
                </c:pt>
                <c:pt idx="10">
                  <c:v>399</c:v>
                </c:pt>
              </c:numCache>
            </c:numRef>
          </c:val>
        </c:ser>
        <c:ser>
          <c:idx val="4"/>
          <c:order val="4"/>
          <c:tx>
            <c:strRef>
              <c:f>CVGA!$A$57</c:f>
              <c:strCache>
                <c:ptCount val="1"/>
                <c:pt idx="0">
                  <c:v>Community Health, Education, and Residential Services</c:v>
                </c:pt>
              </c:strCache>
            </c:strRef>
          </c:tx>
          <c:spPr>
            <a:solidFill>
              <a:schemeClr val="bg1">
                <a:lumMod val="50000"/>
              </a:schemeClr>
            </a:solidFill>
          </c:spPr>
          <c:invertIfNegative val="0"/>
          <c:cat>
            <c:strRef>
              <c:f>CVGA!$B$52:$M$52</c:f>
              <c:strCache>
                <c:ptCount val="12"/>
                <c:pt idx="0">
                  <c:v>Greater Bendigo</c:v>
                </c:pt>
                <c:pt idx="1">
                  <c:v>Ballarat</c:v>
                </c:pt>
                <c:pt idx="2">
                  <c:v>Central Goldfields</c:v>
                </c:pt>
                <c:pt idx="3">
                  <c:v>Macedon Ranges</c:v>
                </c:pt>
                <c:pt idx="4">
                  <c:v>Northern Grampians</c:v>
                </c:pt>
                <c:pt idx="5">
                  <c:v>Gannawarra</c:v>
                </c:pt>
                <c:pt idx="6">
                  <c:v>Mount Alexander</c:v>
                </c:pt>
                <c:pt idx="7">
                  <c:v>Hepburn</c:v>
                </c:pt>
                <c:pt idx="8">
                  <c:v>Buloke</c:v>
                </c:pt>
                <c:pt idx="9">
                  <c:v>Loddon</c:v>
                </c:pt>
                <c:pt idx="10">
                  <c:v>Pyrenees</c:v>
                </c:pt>
                <c:pt idx="11">
                  <c:v>Swan Hill</c:v>
                </c:pt>
              </c:strCache>
            </c:strRef>
          </c:cat>
          <c:val>
            <c:numRef>
              <c:f>CVGA!$B$57:$M$57</c:f>
              <c:numCache>
                <c:formatCode>#,##0</c:formatCode>
                <c:ptCount val="12"/>
                <c:pt idx="0">
                  <c:v>170918.5</c:v>
                </c:pt>
                <c:pt idx="1">
                  <c:v>160451.5</c:v>
                </c:pt>
                <c:pt idx="2">
                  <c:v>20561</c:v>
                </c:pt>
                <c:pt idx="3">
                  <c:v>14143</c:v>
                </c:pt>
                <c:pt idx="4">
                  <c:v>18646.5</c:v>
                </c:pt>
                <c:pt idx="5">
                  <c:v>19189.5</c:v>
                </c:pt>
                <c:pt idx="6">
                  <c:v>17055</c:v>
                </c:pt>
                <c:pt idx="7">
                  <c:v>13937.5</c:v>
                </c:pt>
                <c:pt idx="8">
                  <c:v>7016</c:v>
                </c:pt>
                <c:pt idx="9">
                  <c:v>2441</c:v>
                </c:pt>
                <c:pt idx="10">
                  <c:v>1346</c:v>
                </c:pt>
                <c:pt idx="11">
                  <c:v>21666.5</c:v>
                </c:pt>
              </c:numCache>
            </c:numRef>
          </c:val>
        </c:ser>
        <c:dLbls>
          <c:showLegendKey val="0"/>
          <c:showVal val="0"/>
          <c:showCatName val="0"/>
          <c:showSerName val="0"/>
          <c:showPercent val="0"/>
          <c:showBubbleSize val="0"/>
        </c:dLbls>
        <c:gapWidth val="50"/>
        <c:overlap val="100"/>
        <c:axId val="72236032"/>
        <c:axId val="72241920"/>
      </c:barChart>
      <c:catAx>
        <c:axId val="72236032"/>
        <c:scaling>
          <c:orientation val="minMax"/>
        </c:scaling>
        <c:delete val="0"/>
        <c:axPos val="b"/>
        <c:majorTickMark val="out"/>
        <c:minorTickMark val="none"/>
        <c:tickLblPos val="nextTo"/>
        <c:txPr>
          <a:bodyPr/>
          <a:lstStyle/>
          <a:p>
            <a:pPr>
              <a:defRPr sz="800" b="1" i="0"/>
            </a:pPr>
            <a:endParaRPr lang="en-US"/>
          </a:p>
        </c:txPr>
        <c:crossAx val="72241920"/>
        <c:crosses val="autoZero"/>
        <c:auto val="1"/>
        <c:lblAlgn val="ctr"/>
        <c:lblOffset val="100"/>
        <c:noMultiLvlLbl val="0"/>
      </c:catAx>
      <c:valAx>
        <c:axId val="72241920"/>
        <c:scaling>
          <c:orientation val="minMax"/>
        </c:scaling>
        <c:delete val="0"/>
        <c:axPos val="l"/>
        <c:majorGridlines/>
        <c:numFmt formatCode="0%" sourceLinked="1"/>
        <c:majorTickMark val="out"/>
        <c:minorTickMark val="none"/>
        <c:tickLblPos val="nextTo"/>
        <c:txPr>
          <a:bodyPr/>
          <a:lstStyle/>
          <a:p>
            <a:pPr>
              <a:defRPr sz="800" b="1" i="0"/>
            </a:pPr>
            <a:endParaRPr lang="en-US"/>
          </a:p>
        </c:txPr>
        <c:crossAx val="72236032"/>
        <c:crosses val="autoZero"/>
        <c:crossBetween val="between"/>
      </c:valAx>
    </c:plotArea>
    <c:legend>
      <c:legendPos val="r"/>
      <c:layout>
        <c:manualLayout>
          <c:xMode val="edge"/>
          <c:yMode val="edge"/>
          <c:x val="0.788258249083435"/>
          <c:y val="0.20063301047358389"/>
          <c:w val="0.21174175091656511"/>
          <c:h val="0.54520836068719603"/>
        </c:manualLayout>
      </c:layout>
      <c:overlay val="0"/>
      <c:txPr>
        <a:bodyPr/>
        <a:lstStyle/>
        <a:p>
          <a:pPr>
            <a:defRPr sz="800" b="1" i="0"/>
          </a:pPr>
          <a:endParaRPr lang="en-US"/>
        </a:p>
      </c:txPr>
    </c:legend>
    <c:plotVisOnly val="1"/>
    <c:dispBlanksAs val="gap"/>
    <c:showDLblsOverMax val="0"/>
  </c:chart>
  <c:spPr>
    <a:ln>
      <a:noFill/>
    </a:ln>
  </c:spPr>
  <c:txPr>
    <a:bodyPr/>
    <a:lstStyle/>
    <a:p>
      <a:pPr>
        <a:defRPr sz="9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a:pPr>
            <a:r>
              <a:rPr lang="en-AU" sz="1100" b="1" i="0" baseline="0" dirty="0"/>
              <a:t>Investment opportunity within </a:t>
            </a:r>
            <a:r>
              <a:rPr lang="en-AU" sz="1100" b="1" i="0" baseline="0" dirty="0" smtClean="0"/>
              <a:t>EAGA’s </a:t>
            </a:r>
            <a:r>
              <a:rPr lang="en-AU" sz="1100" b="1" i="0" baseline="0" dirty="0"/>
              <a:t>municipalities</a:t>
            </a:r>
          </a:p>
        </c:rich>
      </c:tx>
      <c:layout>
        <c:manualLayout>
          <c:xMode val="edge"/>
          <c:yMode val="edge"/>
          <c:x val="0.136934907100558"/>
          <c:y val="3.5555306699515746E-3"/>
        </c:manualLayout>
      </c:layout>
      <c:overlay val="0"/>
    </c:title>
    <c:autoTitleDeleted val="0"/>
    <c:plotArea>
      <c:layout/>
      <c:barChart>
        <c:barDir val="col"/>
        <c:grouping val="clustered"/>
        <c:varyColors val="0"/>
        <c:dLbls>
          <c:showLegendKey val="0"/>
          <c:showVal val="0"/>
          <c:showCatName val="0"/>
          <c:showSerName val="0"/>
          <c:showPercent val="0"/>
          <c:showBubbleSize val="0"/>
        </c:dLbls>
        <c:gapWidth val="150"/>
        <c:axId val="72259840"/>
        <c:axId val="86052864"/>
      </c:barChart>
      <c:catAx>
        <c:axId val="72259840"/>
        <c:scaling>
          <c:orientation val="minMax"/>
        </c:scaling>
        <c:delete val="0"/>
        <c:axPos val="b"/>
        <c:majorTickMark val="none"/>
        <c:minorTickMark val="none"/>
        <c:tickLblPos val="nextTo"/>
        <c:txPr>
          <a:bodyPr/>
          <a:lstStyle/>
          <a:p>
            <a:pPr>
              <a:defRPr sz="800"/>
            </a:pPr>
            <a:endParaRPr lang="en-US"/>
          </a:p>
        </c:txPr>
        <c:crossAx val="86052864"/>
        <c:crosses val="autoZero"/>
        <c:auto val="1"/>
        <c:lblAlgn val="ctr"/>
        <c:lblOffset val="100"/>
        <c:noMultiLvlLbl val="0"/>
      </c:catAx>
      <c:valAx>
        <c:axId val="86052864"/>
        <c:scaling>
          <c:orientation val="minMax"/>
        </c:scaling>
        <c:delete val="0"/>
        <c:axPos val="l"/>
        <c:majorGridlines/>
        <c:numFmt formatCode="_-&quot;$&quot;* #,##0_-;\-&quot;$&quot;* #,##0_-;_-&quot;$&quot;* &quot;-&quot;??_-;_-@_-" sourceLinked="1"/>
        <c:majorTickMark val="none"/>
        <c:minorTickMark val="none"/>
        <c:tickLblPos val="nextTo"/>
        <c:txPr>
          <a:bodyPr/>
          <a:lstStyle/>
          <a:p>
            <a:pPr>
              <a:defRPr sz="800"/>
            </a:pPr>
            <a:endParaRPr lang="en-US"/>
          </a:p>
        </c:txPr>
        <c:crossAx val="72259840"/>
        <c:crosses val="autoZero"/>
        <c:crossBetween val="between"/>
      </c:valAx>
    </c:plotArea>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AU" sz="1100" b="1" i="0" baseline="0"/>
              <a:t>Investment opportunity within GBGA municipalities</a:t>
            </a:r>
            <a:endParaRPr lang="en-AU" sz="1100"/>
          </a:p>
        </c:rich>
      </c:tx>
      <c:layout>
        <c:manualLayout>
          <c:xMode val="edge"/>
          <c:yMode val="edge"/>
          <c:x val="0.17425025691589804"/>
          <c:y val="5.0818270662958312E-2"/>
        </c:manualLayout>
      </c:layout>
      <c:overlay val="0"/>
    </c:title>
    <c:autoTitleDeleted val="0"/>
    <c:plotArea>
      <c:layout>
        <c:manualLayout>
          <c:layoutTarget val="inner"/>
          <c:xMode val="edge"/>
          <c:yMode val="edge"/>
          <c:x val="0.11917482080305206"/>
          <c:y val="0.169644521606827"/>
          <c:w val="0.704096940617709"/>
          <c:h val="0.49172031732820637"/>
        </c:manualLayout>
      </c:layout>
      <c:barChart>
        <c:barDir val="col"/>
        <c:grouping val="clustered"/>
        <c:varyColors val="0"/>
        <c:ser>
          <c:idx val="0"/>
          <c:order val="0"/>
          <c:spPr>
            <a:gradFill flip="none" rotWithShape="1">
              <a:gsLst>
                <a:gs pos="0">
                  <a:srgbClr val="678283"/>
                </a:gs>
                <a:gs pos="100000">
                  <a:srgbClr val="BAE2E6"/>
                </a:gs>
                <a:gs pos="50000">
                  <a:srgbClr val="9BBBC1"/>
                </a:gs>
              </a:gsLst>
              <a:lin ang="0" scaled="1"/>
              <a:tileRect/>
            </a:gradFill>
            <a:effectLst/>
          </c:spPr>
          <c:invertIfNegative val="0"/>
          <c:cat>
            <c:strRef>
              <c:f>GBGA!$B$4:$B$10</c:f>
              <c:strCache>
                <c:ptCount val="7"/>
                <c:pt idx="0">
                  <c:v>Greater Shepparton</c:v>
                </c:pt>
                <c:pt idx="1">
                  <c:v>Campaspe</c:v>
                </c:pt>
                <c:pt idx="2">
                  <c:v>Moira</c:v>
                </c:pt>
                <c:pt idx="3">
                  <c:v>Mitchell</c:v>
                </c:pt>
                <c:pt idx="4">
                  <c:v>Murrindindi</c:v>
                </c:pt>
                <c:pt idx="5">
                  <c:v>Strathbogie</c:v>
                </c:pt>
                <c:pt idx="6">
                  <c:v>Mansfield</c:v>
                </c:pt>
              </c:strCache>
            </c:strRef>
          </c:cat>
          <c:val>
            <c:numRef>
              <c:f>GBGA!$J$4:$J$10</c:f>
              <c:numCache>
                <c:formatCode>_("$"* #,##0_);_("$"* \(#,##0\);_("$"* "-"_);_(@_)</c:formatCode>
                <c:ptCount val="7"/>
                <c:pt idx="0">
                  <c:v>45178871.25</c:v>
                </c:pt>
                <c:pt idx="1">
                  <c:v>22445225.625000007</c:v>
                </c:pt>
                <c:pt idx="2">
                  <c:v>16455033.749999989</c:v>
                </c:pt>
                <c:pt idx="3">
                  <c:v>13200303.75</c:v>
                </c:pt>
                <c:pt idx="4">
                  <c:v>5171765.6249999991</c:v>
                </c:pt>
                <c:pt idx="5">
                  <c:v>3380892.1874999995</c:v>
                </c:pt>
                <c:pt idx="6">
                  <c:v>3120826.8749999986</c:v>
                </c:pt>
              </c:numCache>
            </c:numRef>
          </c:val>
        </c:ser>
        <c:dLbls>
          <c:showLegendKey val="0"/>
          <c:showVal val="0"/>
          <c:showCatName val="0"/>
          <c:showSerName val="0"/>
          <c:showPercent val="0"/>
          <c:showBubbleSize val="0"/>
        </c:dLbls>
        <c:gapWidth val="150"/>
        <c:axId val="86060416"/>
        <c:axId val="86078592"/>
      </c:barChart>
      <c:catAx>
        <c:axId val="86060416"/>
        <c:scaling>
          <c:orientation val="minMax"/>
        </c:scaling>
        <c:delete val="0"/>
        <c:axPos val="b"/>
        <c:majorTickMark val="none"/>
        <c:minorTickMark val="none"/>
        <c:tickLblPos val="nextTo"/>
        <c:txPr>
          <a:bodyPr/>
          <a:lstStyle/>
          <a:p>
            <a:pPr>
              <a:defRPr sz="800" b="1" i="0"/>
            </a:pPr>
            <a:endParaRPr lang="en-US"/>
          </a:p>
        </c:txPr>
        <c:crossAx val="86078592"/>
        <c:crosses val="autoZero"/>
        <c:auto val="1"/>
        <c:lblAlgn val="ctr"/>
        <c:lblOffset val="100"/>
        <c:noMultiLvlLbl val="0"/>
      </c:catAx>
      <c:valAx>
        <c:axId val="86078592"/>
        <c:scaling>
          <c:orientation val="minMax"/>
        </c:scaling>
        <c:delete val="0"/>
        <c:axPos val="l"/>
        <c:majorGridlines/>
        <c:numFmt formatCode="_(&quot;$&quot;* #,##0_);_(&quot;$&quot;* \(#,##0\);_(&quot;$&quot;* &quot;-&quot;_);_(@_)" sourceLinked="1"/>
        <c:majorTickMark val="none"/>
        <c:minorTickMark val="none"/>
        <c:tickLblPos val="nextTo"/>
        <c:txPr>
          <a:bodyPr/>
          <a:lstStyle/>
          <a:p>
            <a:pPr>
              <a:defRPr sz="800" b="1" i="0"/>
            </a:pPr>
            <a:endParaRPr lang="en-US"/>
          </a:p>
        </c:txPr>
        <c:crossAx val="86060416"/>
        <c:crosses val="autoZero"/>
        <c:crossBetween val="between"/>
        <c:majorUnit val="10000000"/>
      </c:valAx>
    </c:plotArea>
    <c:plotVisOnly val="1"/>
    <c:dispBlanksAs val="gap"/>
    <c:showDLblsOverMax val="0"/>
  </c:chart>
  <c:spPr>
    <a:ln>
      <a:no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100"/>
            </a:pPr>
            <a:r>
              <a:rPr lang="en-US" sz="1100" b="1" i="0" baseline="0"/>
              <a:t>Investment opportunity owners within GBGA municipalities</a:t>
            </a:r>
          </a:p>
        </c:rich>
      </c:tx>
      <c:layout>
        <c:manualLayout>
          <c:xMode val="edge"/>
          <c:yMode val="edge"/>
          <c:x val="0.10151510943228507"/>
          <c:y val="9.7329289833887611E-2"/>
        </c:manualLayout>
      </c:layout>
      <c:overlay val="0"/>
    </c:title>
    <c:autoTitleDeleted val="0"/>
    <c:plotArea>
      <c:layout>
        <c:manualLayout>
          <c:layoutTarget val="inner"/>
          <c:xMode val="edge"/>
          <c:yMode val="edge"/>
          <c:x val="0.10613575674582211"/>
          <c:y val="0.19505482139568886"/>
          <c:w val="0.64277493472947489"/>
          <c:h val="0.49341256652337123"/>
        </c:manualLayout>
      </c:layout>
      <c:barChart>
        <c:barDir val="col"/>
        <c:grouping val="percentStacked"/>
        <c:varyColors val="0"/>
        <c:ser>
          <c:idx val="0"/>
          <c:order val="0"/>
          <c:tx>
            <c:strRef>
              <c:f>GBGA!$A$45</c:f>
              <c:strCache>
                <c:ptCount val="1"/>
                <c:pt idx="0">
                  <c:v>Manufacturing, Warehouse, Distribution and Storage</c:v>
                </c:pt>
              </c:strCache>
            </c:strRef>
          </c:tx>
          <c:spPr>
            <a:solidFill>
              <a:srgbClr val="409350"/>
            </a:solidFill>
          </c:spPr>
          <c:invertIfNegative val="0"/>
          <c:cat>
            <c:strRef>
              <c:f>GBGA!$B$44:$H$44</c:f>
              <c:strCache>
                <c:ptCount val="7"/>
                <c:pt idx="0">
                  <c:v>Greater Shepparton</c:v>
                </c:pt>
                <c:pt idx="1">
                  <c:v>Campaspe</c:v>
                </c:pt>
                <c:pt idx="2">
                  <c:v>Moira</c:v>
                </c:pt>
                <c:pt idx="3">
                  <c:v>Mitchell</c:v>
                </c:pt>
                <c:pt idx="4">
                  <c:v>Murrindindi</c:v>
                </c:pt>
                <c:pt idx="5">
                  <c:v>Strathbogie</c:v>
                </c:pt>
                <c:pt idx="6">
                  <c:v>Mansfield</c:v>
                </c:pt>
              </c:strCache>
            </c:strRef>
          </c:cat>
          <c:val>
            <c:numRef>
              <c:f>GBGA!$B$45:$H$45</c:f>
              <c:numCache>
                <c:formatCode>#,##0</c:formatCode>
                <c:ptCount val="7"/>
                <c:pt idx="0">
                  <c:v>620705.5</c:v>
                </c:pt>
                <c:pt idx="1">
                  <c:v>267371</c:v>
                </c:pt>
                <c:pt idx="2">
                  <c:v>168806</c:v>
                </c:pt>
                <c:pt idx="3">
                  <c:v>149658.5</c:v>
                </c:pt>
                <c:pt idx="4">
                  <c:v>49227</c:v>
                </c:pt>
                <c:pt idx="5">
                  <c:v>32062.5</c:v>
                </c:pt>
                <c:pt idx="6">
                  <c:v>15522</c:v>
                </c:pt>
              </c:numCache>
            </c:numRef>
          </c:val>
        </c:ser>
        <c:ser>
          <c:idx val="1"/>
          <c:order val="1"/>
          <c:tx>
            <c:strRef>
              <c:f>GBGA!$A$46</c:f>
              <c:strCache>
                <c:ptCount val="1"/>
                <c:pt idx="0">
                  <c:v>Commercial Office, Retail, Hospitality and Tourism</c:v>
                </c:pt>
              </c:strCache>
            </c:strRef>
          </c:tx>
          <c:spPr>
            <a:solidFill>
              <a:srgbClr val="036BB7"/>
            </a:solidFill>
          </c:spPr>
          <c:invertIfNegative val="0"/>
          <c:cat>
            <c:strRef>
              <c:f>GBGA!$B$44:$H$44</c:f>
              <c:strCache>
                <c:ptCount val="7"/>
                <c:pt idx="0">
                  <c:v>Greater Shepparton</c:v>
                </c:pt>
                <c:pt idx="1">
                  <c:v>Campaspe</c:v>
                </c:pt>
                <c:pt idx="2">
                  <c:v>Moira</c:v>
                </c:pt>
                <c:pt idx="3">
                  <c:v>Mitchell</c:v>
                </c:pt>
                <c:pt idx="4">
                  <c:v>Murrindindi</c:v>
                </c:pt>
                <c:pt idx="5">
                  <c:v>Strathbogie</c:v>
                </c:pt>
                <c:pt idx="6">
                  <c:v>Mansfield</c:v>
                </c:pt>
              </c:strCache>
            </c:strRef>
          </c:cat>
          <c:val>
            <c:numRef>
              <c:f>GBGA!$B$46:$H$46</c:f>
              <c:numCache>
                <c:formatCode>#,##0</c:formatCode>
                <c:ptCount val="7"/>
                <c:pt idx="0">
                  <c:v>326388.5</c:v>
                </c:pt>
                <c:pt idx="1">
                  <c:v>195333.5</c:v>
                </c:pt>
                <c:pt idx="2">
                  <c:v>151932.5</c:v>
                </c:pt>
                <c:pt idx="3">
                  <c:v>123197</c:v>
                </c:pt>
                <c:pt idx="4">
                  <c:v>63232</c:v>
                </c:pt>
                <c:pt idx="5">
                  <c:v>40438</c:v>
                </c:pt>
                <c:pt idx="6">
                  <c:v>47812.5</c:v>
                </c:pt>
              </c:numCache>
            </c:numRef>
          </c:val>
        </c:ser>
        <c:ser>
          <c:idx val="2"/>
          <c:order val="2"/>
          <c:tx>
            <c:strRef>
              <c:f>GBGA!$A$47</c:f>
              <c:strCache>
                <c:ptCount val="1"/>
                <c:pt idx="0">
                  <c:v>Sport, Heritage and Culture</c:v>
                </c:pt>
              </c:strCache>
            </c:strRef>
          </c:tx>
          <c:spPr>
            <a:solidFill>
              <a:srgbClr val="FFFF00"/>
            </a:solidFill>
          </c:spPr>
          <c:invertIfNegative val="0"/>
          <c:cat>
            <c:strRef>
              <c:f>GBGA!$B$44:$H$44</c:f>
              <c:strCache>
                <c:ptCount val="7"/>
                <c:pt idx="0">
                  <c:v>Greater Shepparton</c:v>
                </c:pt>
                <c:pt idx="1">
                  <c:v>Campaspe</c:v>
                </c:pt>
                <c:pt idx="2">
                  <c:v>Moira</c:v>
                </c:pt>
                <c:pt idx="3">
                  <c:v>Mitchell</c:v>
                </c:pt>
                <c:pt idx="4">
                  <c:v>Murrindindi</c:v>
                </c:pt>
                <c:pt idx="5">
                  <c:v>Strathbogie</c:v>
                </c:pt>
                <c:pt idx="6">
                  <c:v>Mansfield</c:v>
                </c:pt>
              </c:strCache>
            </c:strRef>
          </c:cat>
          <c:val>
            <c:numRef>
              <c:f>GBGA!$B$47:$H$47</c:f>
              <c:numCache>
                <c:formatCode>#,##0</c:formatCode>
                <c:ptCount val="7"/>
                <c:pt idx="0">
                  <c:v>5071.5</c:v>
                </c:pt>
                <c:pt idx="1">
                  <c:v>6294</c:v>
                </c:pt>
                <c:pt idx="2">
                  <c:v>1199</c:v>
                </c:pt>
                <c:pt idx="3">
                  <c:v>599</c:v>
                </c:pt>
                <c:pt idx="4">
                  <c:v>699</c:v>
                </c:pt>
                <c:pt idx="6">
                  <c:v>149.5</c:v>
                </c:pt>
              </c:numCache>
            </c:numRef>
          </c:val>
        </c:ser>
        <c:ser>
          <c:idx val="3"/>
          <c:order val="3"/>
          <c:tx>
            <c:strRef>
              <c:f>GBGA!$A$48</c:f>
              <c:strCache>
                <c:ptCount val="1"/>
                <c:pt idx="0">
                  <c:v>Infrastructure and Utilities</c:v>
                </c:pt>
              </c:strCache>
            </c:strRef>
          </c:tx>
          <c:spPr>
            <a:solidFill>
              <a:srgbClr val="F79A11"/>
            </a:solidFill>
          </c:spPr>
          <c:invertIfNegative val="0"/>
          <c:cat>
            <c:strRef>
              <c:f>GBGA!$B$44:$H$44</c:f>
              <c:strCache>
                <c:ptCount val="7"/>
                <c:pt idx="0">
                  <c:v>Greater Shepparton</c:v>
                </c:pt>
                <c:pt idx="1">
                  <c:v>Campaspe</c:v>
                </c:pt>
                <c:pt idx="2">
                  <c:v>Moira</c:v>
                </c:pt>
                <c:pt idx="3">
                  <c:v>Mitchell</c:v>
                </c:pt>
                <c:pt idx="4">
                  <c:v>Murrindindi</c:v>
                </c:pt>
                <c:pt idx="5">
                  <c:v>Strathbogie</c:v>
                </c:pt>
                <c:pt idx="6">
                  <c:v>Mansfield</c:v>
                </c:pt>
              </c:strCache>
            </c:strRef>
          </c:cat>
          <c:val>
            <c:numRef>
              <c:f>GBGA!$B$48:$H$48</c:f>
              <c:numCache>
                <c:formatCode>#,##0</c:formatCode>
                <c:ptCount val="7"/>
                <c:pt idx="0">
                  <c:v>9062.5</c:v>
                </c:pt>
                <c:pt idx="1">
                  <c:v>6390</c:v>
                </c:pt>
                <c:pt idx="2">
                  <c:v>12557.5</c:v>
                </c:pt>
                <c:pt idx="3">
                  <c:v>2021.5</c:v>
                </c:pt>
                <c:pt idx="4">
                  <c:v>1371.5</c:v>
                </c:pt>
                <c:pt idx="5">
                  <c:v>1047.5</c:v>
                </c:pt>
                <c:pt idx="6">
                  <c:v>748.5</c:v>
                </c:pt>
              </c:numCache>
            </c:numRef>
          </c:val>
        </c:ser>
        <c:ser>
          <c:idx val="4"/>
          <c:order val="4"/>
          <c:tx>
            <c:strRef>
              <c:f>GBGA!$A$49</c:f>
              <c:strCache>
                <c:ptCount val="1"/>
                <c:pt idx="0">
                  <c:v>Community Health, Education, and Residential Services</c:v>
                </c:pt>
              </c:strCache>
            </c:strRef>
          </c:tx>
          <c:spPr>
            <a:solidFill>
              <a:schemeClr val="bg1">
                <a:lumMod val="50000"/>
              </a:schemeClr>
            </a:solidFill>
          </c:spPr>
          <c:invertIfNegative val="0"/>
          <c:cat>
            <c:strRef>
              <c:f>GBGA!$B$44:$H$44</c:f>
              <c:strCache>
                <c:ptCount val="7"/>
                <c:pt idx="0">
                  <c:v>Greater Shepparton</c:v>
                </c:pt>
                <c:pt idx="1">
                  <c:v>Campaspe</c:v>
                </c:pt>
                <c:pt idx="2">
                  <c:v>Moira</c:v>
                </c:pt>
                <c:pt idx="3">
                  <c:v>Mitchell</c:v>
                </c:pt>
                <c:pt idx="4">
                  <c:v>Murrindindi</c:v>
                </c:pt>
                <c:pt idx="5">
                  <c:v>Strathbogie</c:v>
                </c:pt>
                <c:pt idx="6">
                  <c:v>Mansfield</c:v>
                </c:pt>
              </c:strCache>
            </c:strRef>
          </c:cat>
          <c:val>
            <c:numRef>
              <c:f>GBGA!$B$49:$H$49</c:f>
              <c:numCache>
                <c:formatCode>#,##0</c:formatCode>
                <c:ptCount val="7"/>
                <c:pt idx="0">
                  <c:v>86398</c:v>
                </c:pt>
                <c:pt idx="1">
                  <c:v>45080.5</c:v>
                </c:pt>
                <c:pt idx="2">
                  <c:v>47071</c:v>
                </c:pt>
                <c:pt idx="3">
                  <c:v>30618</c:v>
                </c:pt>
                <c:pt idx="4">
                  <c:v>5395.5</c:v>
                </c:pt>
                <c:pt idx="5">
                  <c:v>4849.5</c:v>
                </c:pt>
                <c:pt idx="6">
                  <c:v>8134.5</c:v>
                </c:pt>
              </c:numCache>
            </c:numRef>
          </c:val>
        </c:ser>
        <c:dLbls>
          <c:showLegendKey val="0"/>
          <c:showVal val="0"/>
          <c:showCatName val="0"/>
          <c:showSerName val="0"/>
          <c:showPercent val="0"/>
          <c:showBubbleSize val="0"/>
        </c:dLbls>
        <c:gapWidth val="50"/>
        <c:overlap val="100"/>
        <c:axId val="94601216"/>
        <c:axId val="94602752"/>
      </c:barChart>
      <c:catAx>
        <c:axId val="94601216"/>
        <c:scaling>
          <c:orientation val="minMax"/>
        </c:scaling>
        <c:delete val="0"/>
        <c:axPos val="b"/>
        <c:majorTickMark val="out"/>
        <c:minorTickMark val="none"/>
        <c:tickLblPos val="nextTo"/>
        <c:txPr>
          <a:bodyPr/>
          <a:lstStyle/>
          <a:p>
            <a:pPr>
              <a:defRPr sz="800" b="1" i="0"/>
            </a:pPr>
            <a:endParaRPr lang="en-US"/>
          </a:p>
        </c:txPr>
        <c:crossAx val="94602752"/>
        <c:crosses val="autoZero"/>
        <c:auto val="1"/>
        <c:lblAlgn val="ctr"/>
        <c:lblOffset val="100"/>
        <c:noMultiLvlLbl val="0"/>
      </c:catAx>
      <c:valAx>
        <c:axId val="94602752"/>
        <c:scaling>
          <c:orientation val="minMax"/>
        </c:scaling>
        <c:delete val="0"/>
        <c:axPos val="l"/>
        <c:majorGridlines/>
        <c:numFmt formatCode="0%" sourceLinked="1"/>
        <c:majorTickMark val="out"/>
        <c:minorTickMark val="none"/>
        <c:tickLblPos val="nextTo"/>
        <c:txPr>
          <a:bodyPr/>
          <a:lstStyle/>
          <a:p>
            <a:pPr>
              <a:defRPr sz="800" b="1" i="0"/>
            </a:pPr>
            <a:endParaRPr lang="en-US"/>
          </a:p>
        </c:txPr>
        <c:crossAx val="94601216"/>
        <c:crosses val="autoZero"/>
        <c:crossBetween val="between"/>
      </c:valAx>
    </c:plotArea>
    <c:legend>
      <c:legendPos val="r"/>
      <c:layout>
        <c:manualLayout>
          <c:xMode val="edge"/>
          <c:yMode val="edge"/>
          <c:x val="0.75768595156093843"/>
          <c:y val="0.17867796664113"/>
          <c:w val="0.21585865459393411"/>
          <c:h val="0.54079834865180143"/>
        </c:manualLayout>
      </c:layout>
      <c:overlay val="0"/>
      <c:txPr>
        <a:bodyPr/>
        <a:lstStyle/>
        <a:p>
          <a:pPr>
            <a:defRPr sz="800" b="1" i="0"/>
          </a:pPr>
          <a:endParaRPr lang="en-US"/>
        </a:p>
      </c:txPr>
    </c:legend>
    <c:plotVisOnly val="1"/>
    <c:dispBlanksAs val="gap"/>
    <c:showDLblsOverMax val="0"/>
  </c:chart>
  <c:spPr>
    <a:ln>
      <a:noFill/>
    </a:ln>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AU" sz="1100" b="1" i="0" baseline="0" dirty="0"/>
              <a:t>Investment opportunity within </a:t>
            </a:r>
            <a:r>
              <a:rPr lang="en-AU" sz="1100" b="1" i="0" baseline="0" dirty="0" err="1"/>
              <a:t>GCCN</a:t>
            </a:r>
            <a:r>
              <a:rPr lang="en-AU" sz="1100" b="1" i="0" baseline="0" dirty="0"/>
              <a:t> municipalities</a:t>
            </a:r>
            <a:endParaRPr lang="en-AU" sz="1100" dirty="0"/>
          </a:p>
        </c:rich>
      </c:tx>
      <c:layout>
        <c:manualLayout>
          <c:xMode val="edge"/>
          <c:yMode val="edge"/>
          <c:x val="0.16440700448933518"/>
          <c:y val="3.6946558667406114E-2"/>
        </c:manualLayout>
      </c:layout>
      <c:overlay val="0"/>
    </c:title>
    <c:autoTitleDeleted val="0"/>
    <c:plotArea>
      <c:layout>
        <c:manualLayout>
          <c:layoutTarget val="inner"/>
          <c:xMode val="edge"/>
          <c:yMode val="edge"/>
          <c:x val="0.10133829634931998"/>
          <c:y val="0.151171988743069"/>
          <c:w val="0.72164828682157289"/>
          <c:h val="0.63321958447948345"/>
        </c:manualLayout>
      </c:layout>
      <c:barChart>
        <c:barDir val="col"/>
        <c:grouping val="clustered"/>
        <c:varyColors val="0"/>
        <c:ser>
          <c:idx val="0"/>
          <c:order val="0"/>
          <c:spPr>
            <a:gradFill flip="none" rotWithShape="1">
              <a:gsLst>
                <a:gs pos="0">
                  <a:srgbClr val="678283"/>
                </a:gs>
                <a:gs pos="100000">
                  <a:srgbClr val="BAE2E6"/>
                </a:gs>
                <a:gs pos="50000">
                  <a:srgbClr val="9BBBC1"/>
                </a:gs>
              </a:gsLst>
              <a:lin ang="0" scaled="1"/>
              <a:tileRect/>
            </a:gradFill>
          </c:spPr>
          <c:invertIfNegative val="0"/>
          <c:cat>
            <c:strRef>
              <c:f>GCCN!$B$4:$B$8</c:f>
              <c:strCache>
                <c:ptCount val="5"/>
                <c:pt idx="0">
                  <c:v>Latrobe</c:v>
                </c:pt>
                <c:pt idx="1">
                  <c:v>East Gippsland</c:v>
                </c:pt>
                <c:pt idx="2">
                  <c:v>Baw Baw</c:v>
                </c:pt>
                <c:pt idx="3">
                  <c:v>Wellington</c:v>
                </c:pt>
                <c:pt idx="4">
                  <c:v>South Gippsland</c:v>
                </c:pt>
              </c:strCache>
            </c:strRef>
          </c:cat>
          <c:val>
            <c:numRef>
              <c:f>GCCN!$J$4:$J$8</c:f>
              <c:numCache>
                <c:formatCode>_("$"* #,##0_);_("$"* \(#,##0\);_("$"* "-"_);_(@_)</c:formatCode>
                <c:ptCount val="5"/>
                <c:pt idx="0">
                  <c:v>58815319.687499993</c:v>
                </c:pt>
                <c:pt idx="1">
                  <c:v>22715231.25</c:v>
                </c:pt>
                <c:pt idx="2">
                  <c:v>19052819.0625</c:v>
                </c:pt>
                <c:pt idx="3">
                  <c:v>17791563.75</c:v>
                </c:pt>
                <c:pt idx="4">
                  <c:v>14115761.249999989</c:v>
                </c:pt>
              </c:numCache>
            </c:numRef>
          </c:val>
        </c:ser>
        <c:dLbls>
          <c:showLegendKey val="0"/>
          <c:showVal val="0"/>
          <c:showCatName val="0"/>
          <c:showSerName val="0"/>
          <c:showPercent val="0"/>
          <c:showBubbleSize val="0"/>
        </c:dLbls>
        <c:gapWidth val="150"/>
        <c:axId val="74469760"/>
        <c:axId val="74471296"/>
      </c:barChart>
      <c:catAx>
        <c:axId val="74469760"/>
        <c:scaling>
          <c:orientation val="minMax"/>
        </c:scaling>
        <c:delete val="0"/>
        <c:axPos val="b"/>
        <c:majorTickMark val="none"/>
        <c:minorTickMark val="none"/>
        <c:tickLblPos val="nextTo"/>
        <c:txPr>
          <a:bodyPr/>
          <a:lstStyle/>
          <a:p>
            <a:pPr>
              <a:defRPr sz="800" b="1" i="0"/>
            </a:pPr>
            <a:endParaRPr lang="en-US"/>
          </a:p>
        </c:txPr>
        <c:crossAx val="74471296"/>
        <c:crosses val="autoZero"/>
        <c:auto val="1"/>
        <c:lblAlgn val="ctr"/>
        <c:lblOffset val="100"/>
        <c:noMultiLvlLbl val="0"/>
      </c:catAx>
      <c:valAx>
        <c:axId val="74471296"/>
        <c:scaling>
          <c:orientation val="minMax"/>
        </c:scaling>
        <c:delete val="0"/>
        <c:axPos val="l"/>
        <c:majorGridlines/>
        <c:numFmt formatCode="_(&quot;$&quot;* #,##0_);_(&quot;$&quot;* \(#,##0\);_(&quot;$&quot;* &quot;-&quot;_);_(@_)" sourceLinked="1"/>
        <c:majorTickMark val="none"/>
        <c:minorTickMark val="none"/>
        <c:tickLblPos val="nextTo"/>
        <c:txPr>
          <a:bodyPr/>
          <a:lstStyle/>
          <a:p>
            <a:pPr>
              <a:defRPr sz="800" b="1" i="0"/>
            </a:pPr>
            <a:endParaRPr lang="en-US"/>
          </a:p>
        </c:txPr>
        <c:crossAx val="74469760"/>
        <c:crosses val="autoZero"/>
        <c:crossBetween val="between"/>
      </c:valAx>
    </c:plotArea>
    <c:plotVisOnly val="1"/>
    <c:dispBlanksAs val="gap"/>
    <c:showDLblsOverMax val="0"/>
  </c:chart>
  <c:spPr>
    <a:ln>
      <a:noFill/>
    </a:ln>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100"/>
            </a:pPr>
            <a:r>
              <a:rPr lang="en-US" sz="1100" dirty="0"/>
              <a:t>Investment</a:t>
            </a:r>
            <a:r>
              <a:rPr lang="en-US" sz="1100" baseline="0" dirty="0"/>
              <a:t> opportunity owners </a:t>
            </a:r>
            <a:r>
              <a:rPr lang="en-US" sz="1100" dirty="0"/>
              <a:t>within </a:t>
            </a:r>
            <a:r>
              <a:rPr lang="en-US" sz="1100" dirty="0" err="1"/>
              <a:t>GCCN</a:t>
            </a:r>
            <a:r>
              <a:rPr lang="en-US" sz="1100" dirty="0"/>
              <a:t> municipalities</a:t>
            </a:r>
          </a:p>
        </c:rich>
      </c:tx>
      <c:layout>
        <c:manualLayout>
          <c:xMode val="edge"/>
          <c:yMode val="edge"/>
          <c:x val="9.0516841307365356E-2"/>
          <c:y val="4.01814669608428E-2"/>
        </c:manualLayout>
      </c:layout>
      <c:overlay val="0"/>
    </c:title>
    <c:autoTitleDeleted val="0"/>
    <c:plotArea>
      <c:layout>
        <c:manualLayout>
          <c:layoutTarget val="inner"/>
          <c:xMode val="edge"/>
          <c:yMode val="edge"/>
          <c:x val="9.9209258696707311E-2"/>
          <c:y val="0.15028688243645622"/>
          <c:w val="0.63587502232522775"/>
          <c:h val="0.62069666571008841"/>
        </c:manualLayout>
      </c:layout>
      <c:barChart>
        <c:barDir val="col"/>
        <c:grouping val="percentStacked"/>
        <c:varyColors val="0"/>
        <c:ser>
          <c:idx val="0"/>
          <c:order val="0"/>
          <c:tx>
            <c:strRef>
              <c:f>GCCN!$A$49</c:f>
              <c:strCache>
                <c:ptCount val="1"/>
                <c:pt idx="0">
                  <c:v>Manufacturing, Warehouse, Distribution and Storage</c:v>
                </c:pt>
              </c:strCache>
            </c:strRef>
          </c:tx>
          <c:spPr>
            <a:solidFill>
              <a:srgbClr val="409350"/>
            </a:solidFill>
          </c:spPr>
          <c:invertIfNegative val="0"/>
          <c:cat>
            <c:strRef>
              <c:f>GCCN!$B$48:$F$48</c:f>
              <c:strCache>
                <c:ptCount val="5"/>
                <c:pt idx="0">
                  <c:v>Latrobe</c:v>
                </c:pt>
                <c:pt idx="1">
                  <c:v>East Gippsland</c:v>
                </c:pt>
                <c:pt idx="2">
                  <c:v>Baw Baw</c:v>
                </c:pt>
                <c:pt idx="3">
                  <c:v>Wellington</c:v>
                </c:pt>
                <c:pt idx="4">
                  <c:v>South Gippsland</c:v>
                </c:pt>
              </c:strCache>
            </c:strRef>
          </c:cat>
          <c:val>
            <c:numRef>
              <c:f>GCCN!$B$49:$F$49</c:f>
              <c:numCache>
                <c:formatCode>#,##0</c:formatCode>
                <c:ptCount val="5"/>
                <c:pt idx="0">
                  <c:v>612558.5</c:v>
                </c:pt>
                <c:pt idx="1">
                  <c:v>130932.5</c:v>
                </c:pt>
                <c:pt idx="2">
                  <c:v>225918</c:v>
                </c:pt>
                <c:pt idx="3">
                  <c:v>122886</c:v>
                </c:pt>
                <c:pt idx="4">
                  <c:v>151388.5</c:v>
                </c:pt>
              </c:numCache>
            </c:numRef>
          </c:val>
        </c:ser>
        <c:ser>
          <c:idx val="1"/>
          <c:order val="1"/>
          <c:tx>
            <c:strRef>
              <c:f>GCCN!$A$50</c:f>
              <c:strCache>
                <c:ptCount val="1"/>
                <c:pt idx="0">
                  <c:v>Commercial Office, Retail, Hospitality and Tourism</c:v>
                </c:pt>
              </c:strCache>
            </c:strRef>
          </c:tx>
          <c:spPr>
            <a:solidFill>
              <a:srgbClr val="036BB7"/>
            </a:solidFill>
          </c:spPr>
          <c:invertIfNegative val="0"/>
          <c:cat>
            <c:strRef>
              <c:f>GCCN!$B$48:$F$48</c:f>
              <c:strCache>
                <c:ptCount val="5"/>
                <c:pt idx="0">
                  <c:v>Latrobe</c:v>
                </c:pt>
                <c:pt idx="1">
                  <c:v>East Gippsland</c:v>
                </c:pt>
                <c:pt idx="2">
                  <c:v>Baw Baw</c:v>
                </c:pt>
                <c:pt idx="3">
                  <c:v>Wellington</c:v>
                </c:pt>
                <c:pt idx="4">
                  <c:v>South Gippsland</c:v>
                </c:pt>
              </c:strCache>
            </c:strRef>
          </c:cat>
          <c:val>
            <c:numRef>
              <c:f>GCCN!$B$50:$F$50</c:f>
              <c:numCache>
                <c:formatCode>#,##0</c:formatCode>
                <c:ptCount val="5"/>
                <c:pt idx="0">
                  <c:v>578343</c:v>
                </c:pt>
                <c:pt idx="1">
                  <c:v>344011</c:v>
                </c:pt>
                <c:pt idx="2">
                  <c:v>198775.5</c:v>
                </c:pt>
                <c:pt idx="3">
                  <c:v>244724</c:v>
                </c:pt>
                <c:pt idx="4">
                  <c:v>153857</c:v>
                </c:pt>
              </c:numCache>
            </c:numRef>
          </c:val>
        </c:ser>
        <c:ser>
          <c:idx val="2"/>
          <c:order val="2"/>
          <c:tx>
            <c:strRef>
              <c:f>GCCN!$A$51</c:f>
              <c:strCache>
                <c:ptCount val="1"/>
                <c:pt idx="0">
                  <c:v>Sport, Heritage and Culture</c:v>
                </c:pt>
              </c:strCache>
            </c:strRef>
          </c:tx>
          <c:spPr>
            <a:solidFill>
              <a:srgbClr val="FFFF00"/>
            </a:solidFill>
          </c:spPr>
          <c:invertIfNegative val="0"/>
          <c:cat>
            <c:strRef>
              <c:f>GCCN!$B$48:$F$48</c:f>
              <c:strCache>
                <c:ptCount val="5"/>
                <c:pt idx="0">
                  <c:v>Latrobe</c:v>
                </c:pt>
                <c:pt idx="1">
                  <c:v>East Gippsland</c:v>
                </c:pt>
                <c:pt idx="2">
                  <c:v>Baw Baw</c:v>
                </c:pt>
                <c:pt idx="3">
                  <c:v>Wellington</c:v>
                </c:pt>
                <c:pt idx="4">
                  <c:v>South Gippsland</c:v>
                </c:pt>
              </c:strCache>
            </c:strRef>
          </c:cat>
          <c:val>
            <c:numRef>
              <c:f>GCCN!$B$51:$F$51</c:f>
              <c:numCache>
                <c:formatCode>#,##0</c:formatCode>
                <c:ptCount val="5"/>
                <c:pt idx="0">
                  <c:v>16966.5</c:v>
                </c:pt>
                <c:pt idx="1">
                  <c:v>1348.5</c:v>
                </c:pt>
                <c:pt idx="2">
                  <c:v>3247.5</c:v>
                </c:pt>
                <c:pt idx="3">
                  <c:v>2898</c:v>
                </c:pt>
                <c:pt idx="4">
                  <c:v>399</c:v>
                </c:pt>
              </c:numCache>
            </c:numRef>
          </c:val>
        </c:ser>
        <c:ser>
          <c:idx val="3"/>
          <c:order val="3"/>
          <c:tx>
            <c:strRef>
              <c:f>GCCN!$A$52</c:f>
              <c:strCache>
                <c:ptCount val="1"/>
                <c:pt idx="0">
                  <c:v>Infrastructure and Utilities</c:v>
                </c:pt>
              </c:strCache>
            </c:strRef>
          </c:tx>
          <c:spPr>
            <a:solidFill>
              <a:srgbClr val="F79A11"/>
            </a:solidFill>
          </c:spPr>
          <c:invertIfNegative val="0"/>
          <c:cat>
            <c:strRef>
              <c:f>GCCN!$B$48:$F$48</c:f>
              <c:strCache>
                <c:ptCount val="5"/>
                <c:pt idx="0">
                  <c:v>Latrobe</c:v>
                </c:pt>
                <c:pt idx="1">
                  <c:v>East Gippsland</c:v>
                </c:pt>
                <c:pt idx="2">
                  <c:v>Baw Baw</c:v>
                </c:pt>
                <c:pt idx="3">
                  <c:v>Wellington</c:v>
                </c:pt>
                <c:pt idx="4">
                  <c:v>South Gippsland</c:v>
                </c:pt>
              </c:strCache>
            </c:strRef>
          </c:cat>
          <c:val>
            <c:numRef>
              <c:f>GCCN!$B$52:$F$52</c:f>
              <c:numCache>
                <c:formatCode>#,##0</c:formatCode>
                <c:ptCount val="5"/>
                <c:pt idx="0">
                  <c:v>20541</c:v>
                </c:pt>
                <c:pt idx="1">
                  <c:v>3894.5</c:v>
                </c:pt>
                <c:pt idx="2">
                  <c:v>1048.5</c:v>
                </c:pt>
                <c:pt idx="3">
                  <c:v>4714</c:v>
                </c:pt>
                <c:pt idx="4">
                  <c:v>4217</c:v>
                </c:pt>
              </c:numCache>
            </c:numRef>
          </c:val>
        </c:ser>
        <c:ser>
          <c:idx val="4"/>
          <c:order val="4"/>
          <c:tx>
            <c:strRef>
              <c:f>GCCN!$A$53</c:f>
              <c:strCache>
                <c:ptCount val="1"/>
                <c:pt idx="0">
                  <c:v>Community Health, Education, and Residential Services</c:v>
                </c:pt>
              </c:strCache>
            </c:strRef>
          </c:tx>
          <c:spPr>
            <a:solidFill>
              <a:schemeClr val="bg1">
                <a:lumMod val="50000"/>
              </a:schemeClr>
            </a:solidFill>
          </c:spPr>
          <c:invertIfNegative val="0"/>
          <c:cat>
            <c:strRef>
              <c:f>GCCN!$B$48:$F$48</c:f>
              <c:strCache>
                <c:ptCount val="5"/>
                <c:pt idx="0">
                  <c:v>Latrobe</c:v>
                </c:pt>
                <c:pt idx="1">
                  <c:v>East Gippsland</c:v>
                </c:pt>
                <c:pt idx="2">
                  <c:v>Baw Baw</c:v>
                </c:pt>
                <c:pt idx="3">
                  <c:v>Wellington</c:v>
                </c:pt>
                <c:pt idx="4">
                  <c:v>South Gippsland</c:v>
                </c:pt>
              </c:strCache>
            </c:strRef>
          </c:cat>
          <c:val>
            <c:numRef>
              <c:f>GCCN!$B$53:$F$53</c:f>
              <c:numCache>
                <c:formatCode>#,##0</c:formatCode>
                <c:ptCount val="5"/>
                <c:pt idx="0">
                  <c:v>135424.5</c:v>
                </c:pt>
                <c:pt idx="1">
                  <c:v>46543.5</c:v>
                </c:pt>
                <c:pt idx="2">
                  <c:v>12815</c:v>
                </c:pt>
                <c:pt idx="3">
                  <c:v>37336</c:v>
                </c:pt>
                <c:pt idx="4">
                  <c:v>17460.5</c:v>
                </c:pt>
              </c:numCache>
            </c:numRef>
          </c:val>
        </c:ser>
        <c:dLbls>
          <c:showLegendKey val="0"/>
          <c:showVal val="0"/>
          <c:showCatName val="0"/>
          <c:showSerName val="0"/>
          <c:showPercent val="0"/>
          <c:showBubbleSize val="0"/>
        </c:dLbls>
        <c:gapWidth val="55"/>
        <c:overlap val="100"/>
        <c:axId val="94634752"/>
        <c:axId val="94636288"/>
      </c:barChart>
      <c:catAx>
        <c:axId val="94634752"/>
        <c:scaling>
          <c:orientation val="minMax"/>
        </c:scaling>
        <c:delete val="0"/>
        <c:axPos val="b"/>
        <c:majorTickMark val="out"/>
        <c:minorTickMark val="none"/>
        <c:tickLblPos val="nextTo"/>
        <c:txPr>
          <a:bodyPr/>
          <a:lstStyle/>
          <a:p>
            <a:pPr>
              <a:defRPr sz="800" b="1" i="0"/>
            </a:pPr>
            <a:endParaRPr lang="en-US"/>
          </a:p>
        </c:txPr>
        <c:crossAx val="94636288"/>
        <c:crosses val="autoZero"/>
        <c:auto val="1"/>
        <c:lblAlgn val="ctr"/>
        <c:lblOffset val="100"/>
        <c:noMultiLvlLbl val="0"/>
      </c:catAx>
      <c:valAx>
        <c:axId val="94636288"/>
        <c:scaling>
          <c:orientation val="minMax"/>
        </c:scaling>
        <c:delete val="0"/>
        <c:axPos val="l"/>
        <c:majorGridlines/>
        <c:numFmt formatCode="0%" sourceLinked="1"/>
        <c:majorTickMark val="out"/>
        <c:minorTickMark val="none"/>
        <c:tickLblPos val="nextTo"/>
        <c:txPr>
          <a:bodyPr/>
          <a:lstStyle/>
          <a:p>
            <a:pPr>
              <a:defRPr sz="800" b="1" i="0"/>
            </a:pPr>
            <a:endParaRPr lang="en-US"/>
          </a:p>
        </c:txPr>
        <c:crossAx val="94634752"/>
        <c:crosses val="autoZero"/>
        <c:crossBetween val="between"/>
      </c:valAx>
    </c:plotArea>
    <c:legend>
      <c:legendPos val="r"/>
      <c:layout>
        <c:manualLayout>
          <c:xMode val="edge"/>
          <c:yMode val="edge"/>
          <c:x val="0.758145367814265"/>
          <c:y val="0.15724699281503729"/>
          <c:w val="0.21451677661694404"/>
          <c:h val="0.63249073591150939"/>
        </c:manualLayout>
      </c:layout>
      <c:overlay val="0"/>
      <c:txPr>
        <a:bodyPr/>
        <a:lstStyle/>
        <a:p>
          <a:pPr>
            <a:defRPr sz="800" b="1" i="0"/>
          </a:pPr>
          <a:endParaRPr lang="en-US"/>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AU" sz="1100" b="1" i="0" baseline="0"/>
              <a:t>A majority of additional investment opportunity lay beyond the City of Melbourne</a:t>
            </a:r>
          </a:p>
        </c:rich>
      </c:tx>
      <c:overlay val="0"/>
    </c:title>
    <c:autoTitleDeleted val="0"/>
    <c:plotArea>
      <c:layout>
        <c:manualLayout>
          <c:layoutTarget val="inner"/>
          <c:xMode val="edge"/>
          <c:yMode val="edge"/>
          <c:x val="0.25118725600273878"/>
          <c:y val="0.14298510482962223"/>
          <c:w val="0.71663546061362171"/>
          <c:h val="0.67229211635215191"/>
        </c:manualLayout>
      </c:layout>
      <c:barChart>
        <c:barDir val="col"/>
        <c:grouping val="clustered"/>
        <c:varyColors val="0"/>
        <c:ser>
          <c:idx val="0"/>
          <c:order val="0"/>
          <c:tx>
            <c:v>City of Melbourne</c:v>
          </c:tx>
          <c:spPr>
            <a:solidFill>
              <a:schemeClr val="bg1">
                <a:lumMod val="65000"/>
              </a:schemeClr>
            </a:solidFill>
          </c:spPr>
          <c:invertIfNegative val="0"/>
          <c:val>
            <c:numRef>
              <c:f>'Victoria (Arup)'!$J$45</c:f>
              <c:numCache>
                <c:formatCode>_-"$"* #,##0_-;\-"$"* #,##0_-;_-"$"* "-"??_-;_-@_-</c:formatCode>
                <c:ptCount val="1"/>
                <c:pt idx="0">
                  <c:v>460771606.87499976</c:v>
                </c:pt>
              </c:numCache>
            </c:numRef>
          </c:val>
        </c:ser>
        <c:ser>
          <c:idx val="1"/>
          <c:order val="1"/>
          <c:tx>
            <c:v>All other municpalities</c:v>
          </c:tx>
          <c:spPr>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c:spPr>
          <c:invertIfNegative val="0"/>
          <c:val>
            <c:numRef>
              <c:f>'Victoria (Arup)'!$B$111</c:f>
              <c:numCache>
                <c:formatCode>_-"$"* #,##0_-;\-"$"* #,##0_-;_-"$"* "-"??_-;_-@_-</c:formatCode>
                <c:ptCount val="1"/>
                <c:pt idx="0">
                  <c:v>4510959503.4374933</c:v>
                </c:pt>
              </c:numCache>
            </c:numRef>
          </c:val>
        </c:ser>
        <c:dLbls>
          <c:showLegendKey val="0"/>
          <c:showVal val="0"/>
          <c:showCatName val="0"/>
          <c:showSerName val="0"/>
          <c:showPercent val="0"/>
          <c:showBubbleSize val="0"/>
        </c:dLbls>
        <c:gapWidth val="75"/>
        <c:overlap val="-25"/>
        <c:axId val="71782784"/>
        <c:axId val="71784320"/>
      </c:barChart>
      <c:catAx>
        <c:axId val="71782784"/>
        <c:scaling>
          <c:orientation val="minMax"/>
        </c:scaling>
        <c:delete val="1"/>
        <c:axPos val="b"/>
        <c:majorTickMark val="none"/>
        <c:minorTickMark val="none"/>
        <c:tickLblPos val="none"/>
        <c:crossAx val="71784320"/>
        <c:crosses val="autoZero"/>
        <c:auto val="1"/>
        <c:lblAlgn val="ctr"/>
        <c:lblOffset val="100"/>
        <c:noMultiLvlLbl val="0"/>
      </c:catAx>
      <c:valAx>
        <c:axId val="71784320"/>
        <c:scaling>
          <c:orientation val="minMax"/>
        </c:scaling>
        <c:delete val="0"/>
        <c:axPos val="l"/>
        <c:majorGridlines/>
        <c:numFmt formatCode="_-&quot;$&quot;* #,##0_-;\-&quot;$&quot;* #,##0_-;_-&quot;$&quot;* &quot;-&quot;??_-;_-@_-" sourceLinked="1"/>
        <c:majorTickMark val="none"/>
        <c:minorTickMark val="none"/>
        <c:tickLblPos val="nextTo"/>
        <c:spPr>
          <a:ln w="9525">
            <a:noFill/>
          </a:ln>
        </c:spPr>
        <c:txPr>
          <a:bodyPr/>
          <a:lstStyle/>
          <a:p>
            <a:pPr>
              <a:defRPr sz="800"/>
            </a:pPr>
            <a:endParaRPr lang="en-US"/>
          </a:p>
        </c:txPr>
        <c:crossAx val="71782784"/>
        <c:crosses val="autoZero"/>
        <c:crossBetween val="between"/>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AU" sz="1100" b="1" i="0" baseline="0" dirty="0"/>
              <a:t>Investment opportunity within </a:t>
            </a:r>
            <a:r>
              <a:rPr lang="en-AU" sz="1100" b="1" i="0" baseline="0" dirty="0" err="1"/>
              <a:t>NEGHA</a:t>
            </a:r>
            <a:r>
              <a:rPr lang="en-AU" sz="1100" b="1" i="0" baseline="0" dirty="0"/>
              <a:t> municipalities</a:t>
            </a:r>
            <a:endParaRPr lang="en-AU" sz="1100" dirty="0"/>
          </a:p>
        </c:rich>
      </c:tx>
      <c:layout>
        <c:manualLayout>
          <c:xMode val="edge"/>
          <c:yMode val="edge"/>
          <c:x val="0.14709643372958611"/>
          <c:y val="3.8051337991676829E-2"/>
        </c:manualLayout>
      </c:layout>
      <c:overlay val="0"/>
    </c:title>
    <c:autoTitleDeleted val="0"/>
    <c:plotArea>
      <c:layout>
        <c:manualLayout>
          <c:layoutTarget val="inner"/>
          <c:xMode val="edge"/>
          <c:yMode val="edge"/>
          <c:x val="0.10725736409334094"/>
          <c:y val="0.15939840017775822"/>
          <c:w val="0.77826500759174944"/>
          <c:h val="0.67905038329074541"/>
        </c:manualLayout>
      </c:layout>
      <c:barChart>
        <c:barDir val="col"/>
        <c:grouping val="clustered"/>
        <c:varyColors val="0"/>
        <c:ser>
          <c:idx val="0"/>
          <c:order val="0"/>
          <c:spPr>
            <a:gradFill flip="none" rotWithShape="1">
              <a:gsLst>
                <a:gs pos="0">
                  <a:srgbClr val="678283"/>
                </a:gs>
                <a:gs pos="100000">
                  <a:srgbClr val="BAE2E6"/>
                </a:gs>
                <a:gs pos="50000">
                  <a:srgbClr val="9BBBC1"/>
                </a:gs>
              </a:gsLst>
              <a:lin ang="0" scaled="1"/>
              <a:tileRect/>
            </a:gradFill>
          </c:spPr>
          <c:invertIfNegative val="0"/>
          <c:cat>
            <c:strRef>
              <c:f>NEGHA!$B$4:$B$9</c:f>
              <c:strCache>
                <c:ptCount val="6"/>
                <c:pt idx="0">
                  <c:v>Wodonga</c:v>
                </c:pt>
                <c:pt idx="1">
                  <c:v>Wangaratta</c:v>
                </c:pt>
                <c:pt idx="2">
                  <c:v>Alpine</c:v>
                </c:pt>
                <c:pt idx="3">
                  <c:v>Benalla</c:v>
                </c:pt>
                <c:pt idx="4">
                  <c:v>Indigo</c:v>
                </c:pt>
                <c:pt idx="5">
                  <c:v>Towong</c:v>
                </c:pt>
              </c:strCache>
            </c:strRef>
          </c:cat>
          <c:val>
            <c:numRef>
              <c:f>NEGHA!$J$4:$J$9</c:f>
              <c:numCache>
                <c:formatCode>_("$"* #,##0_);_("$"* \(#,##0\);_("$"* "-"_);_(@_)</c:formatCode>
                <c:ptCount val="6"/>
                <c:pt idx="0">
                  <c:v>38671567.5</c:v>
                </c:pt>
                <c:pt idx="1">
                  <c:v>25571658.75</c:v>
                </c:pt>
                <c:pt idx="2">
                  <c:v>8119725.9375000028</c:v>
                </c:pt>
                <c:pt idx="3">
                  <c:v>6193289.0625</c:v>
                </c:pt>
                <c:pt idx="4">
                  <c:v>3354521.2500000005</c:v>
                </c:pt>
                <c:pt idx="5">
                  <c:v>2054216.25</c:v>
                </c:pt>
              </c:numCache>
            </c:numRef>
          </c:val>
        </c:ser>
        <c:dLbls>
          <c:showLegendKey val="0"/>
          <c:showVal val="0"/>
          <c:showCatName val="0"/>
          <c:showSerName val="0"/>
          <c:showPercent val="0"/>
          <c:showBubbleSize val="0"/>
        </c:dLbls>
        <c:gapWidth val="150"/>
        <c:axId val="94692096"/>
        <c:axId val="94693632"/>
      </c:barChart>
      <c:catAx>
        <c:axId val="94692096"/>
        <c:scaling>
          <c:orientation val="minMax"/>
        </c:scaling>
        <c:delete val="0"/>
        <c:axPos val="b"/>
        <c:majorTickMark val="none"/>
        <c:minorTickMark val="none"/>
        <c:tickLblPos val="nextTo"/>
        <c:txPr>
          <a:bodyPr/>
          <a:lstStyle/>
          <a:p>
            <a:pPr>
              <a:defRPr sz="800" b="1" i="0"/>
            </a:pPr>
            <a:endParaRPr lang="en-US"/>
          </a:p>
        </c:txPr>
        <c:crossAx val="94693632"/>
        <c:crosses val="autoZero"/>
        <c:auto val="1"/>
        <c:lblAlgn val="ctr"/>
        <c:lblOffset val="100"/>
        <c:noMultiLvlLbl val="0"/>
      </c:catAx>
      <c:valAx>
        <c:axId val="94693632"/>
        <c:scaling>
          <c:orientation val="minMax"/>
        </c:scaling>
        <c:delete val="0"/>
        <c:axPos val="l"/>
        <c:majorGridlines/>
        <c:numFmt formatCode="_(&quot;$&quot;* #,##0_);_(&quot;$&quot;* \(#,##0\);_(&quot;$&quot;* &quot;-&quot;_);_(@_)" sourceLinked="1"/>
        <c:majorTickMark val="none"/>
        <c:minorTickMark val="none"/>
        <c:tickLblPos val="nextTo"/>
        <c:txPr>
          <a:bodyPr/>
          <a:lstStyle/>
          <a:p>
            <a:pPr>
              <a:defRPr sz="800" b="1" i="0"/>
            </a:pPr>
            <a:endParaRPr lang="en-US"/>
          </a:p>
        </c:txPr>
        <c:crossAx val="94692096"/>
        <c:crosses val="autoZero"/>
        <c:crossBetween val="between"/>
        <c:majorUnit val="10000000"/>
      </c:valAx>
    </c:plotArea>
    <c:plotVisOnly val="1"/>
    <c:dispBlanksAs val="gap"/>
    <c:showDLblsOverMax val="0"/>
  </c:chart>
  <c:spPr>
    <a:ln>
      <a:noFill/>
    </a:ln>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100"/>
            </a:pPr>
            <a:r>
              <a:rPr lang="en-US" sz="1100"/>
              <a:t>Investment opportunity owners </a:t>
            </a:r>
            <a:r>
              <a:rPr lang="en-US" sz="1100" baseline="0"/>
              <a:t>within NEGHA municipalities</a:t>
            </a:r>
            <a:endParaRPr lang="en-US" sz="1100"/>
          </a:p>
        </c:rich>
      </c:tx>
      <c:layout>
        <c:manualLayout>
          <c:xMode val="edge"/>
          <c:yMode val="edge"/>
          <c:x val="0.11575565677887607"/>
          <c:y val="4.4447855030599309E-2"/>
        </c:manualLayout>
      </c:layout>
      <c:overlay val="0"/>
    </c:title>
    <c:autoTitleDeleted val="0"/>
    <c:plotArea>
      <c:layout>
        <c:manualLayout>
          <c:layoutTarget val="inner"/>
          <c:xMode val="edge"/>
          <c:yMode val="edge"/>
          <c:x val="0.10353301200151507"/>
          <c:y val="0.16875548106947921"/>
          <c:w val="0.66633301428046443"/>
          <c:h val="0.72137847567764302"/>
        </c:manualLayout>
      </c:layout>
      <c:barChart>
        <c:barDir val="col"/>
        <c:grouping val="percentStacked"/>
        <c:varyColors val="0"/>
        <c:ser>
          <c:idx val="0"/>
          <c:order val="0"/>
          <c:tx>
            <c:strRef>
              <c:f>NEGHA!$A$48</c:f>
              <c:strCache>
                <c:ptCount val="1"/>
                <c:pt idx="0">
                  <c:v>Manufacturing, Warehouse, Distribution and Storage</c:v>
                </c:pt>
              </c:strCache>
            </c:strRef>
          </c:tx>
          <c:spPr>
            <a:solidFill>
              <a:srgbClr val="409350"/>
            </a:solidFill>
          </c:spPr>
          <c:invertIfNegative val="0"/>
          <c:cat>
            <c:strRef>
              <c:f>NEGHA!$B$47:$G$47</c:f>
              <c:strCache>
                <c:ptCount val="6"/>
                <c:pt idx="0">
                  <c:v>Wodonga</c:v>
                </c:pt>
                <c:pt idx="1">
                  <c:v>Wangaratta</c:v>
                </c:pt>
                <c:pt idx="2">
                  <c:v>Alpine</c:v>
                </c:pt>
                <c:pt idx="3">
                  <c:v>Benalla</c:v>
                </c:pt>
                <c:pt idx="4">
                  <c:v>Indigo</c:v>
                </c:pt>
                <c:pt idx="5">
                  <c:v>Towong</c:v>
                </c:pt>
              </c:strCache>
            </c:strRef>
          </c:cat>
          <c:val>
            <c:numRef>
              <c:f>NEGHA!$B$48:$G$48</c:f>
              <c:numCache>
                <c:formatCode>#,##0</c:formatCode>
                <c:ptCount val="6"/>
                <c:pt idx="0">
                  <c:v>612173</c:v>
                </c:pt>
                <c:pt idx="1">
                  <c:v>318725</c:v>
                </c:pt>
                <c:pt idx="2">
                  <c:v>70617</c:v>
                </c:pt>
                <c:pt idx="3">
                  <c:v>50788</c:v>
                </c:pt>
                <c:pt idx="4">
                  <c:v>13856</c:v>
                </c:pt>
                <c:pt idx="5">
                  <c:v>11633</c:v>
                </c:pt>
              </c:numCache>
            </c:numRef>
          </c:val>
        </c:ser>
        <c:ser>
          <c:idx val="1"/>
          <c:order val="1"/>
          <c:tx>
            <c:strRef>
              <c:f>NEGHA!$A$49</c:f>
              <c:strCache>
                <c:ptCount val="1"/>
                <c:pt idx="0">
                  <c:v>Commercial Office, Retail, Hospitality and Tourism</c:v>
                </c:pt>
              </c:strCache>
            </c:strRef>
          </c:tx>
          <c:spPr>
            <a:solidFill>
              <a:srgbClr val="036BB7"/>
            </a:solidFill>
          </c:spPr>
          <c:invertIfNegative val="0"/>
          <c:cat>
            <c:strRef>
              <c:f>NEGHA!$B$47:$G$47</c:f>
              <c:strCache>
                <c:ptCount val="6"/>
                <c:pt idx="0">
                  <c:v>Wodonga</c:v>
                </c:pt>
                <c:pt idx="1">
                  <c:v>Wangaratta</c:v>
                </c:pt>
                <c:pt idx="2">
                  <c:v>Alpine</c:v>
                </c:pt>
                <c:pt idx="3">
                  <c:v>Benalla</c:v>
                </c:pt>
                <c:pt idx="4">
                  <c:v>Indigo</c:v>
                </c:pt>
                <c:pt idx="5">
                  <c:v>Towong</c:v>
                </c:pt>
              </c:strCache>
            </c:strRef>
          </c:cat>
          <c:val>
            <c:numRef>
              <c:f>NEGHA!$B$49:$G$49</c:f>
              <c:numCache>
                <c:formatCode>#,##0</c:formatCode>
                <c:ptCount val="6"/>
                <c:pt idx="0">
                  <c:v>202588.5</c:v>
                </c:pt>
                <c:pt idx="1">
                  <c:v>193800</c:v>
                </c:pt>
                <c:pt idx="2">
                  <c:v>105373.5</c:v>
                </c:pt>
                <c:pt idx="3">
                  <c:v>69623</c:v>
                </c:pt>
                <c:pt idx="4">
                  <c:v>49226.5</c:v>
                </c:pt>
                <c:pt idx="5">
                  <c:v>29353</c:v>
                </c:pt>
              </c:numCache>
            </c:numRef>
          </c:val>
        </c:ser>
        <c:ser>
          <c:idx val="2"/>
          <c:order val="2"/>
          <c:tx>
            <c:strRef>
              <c:f>NEGHA!$A$50</c:f>
              <c:strCache>
                <c:ptCount val="1"/>
                <c:pt idx="0">
                  <c:v>Sport, Heritage and Culture</c:v>
                </c:pt>
              </c:strCache>
            </c:strRef>
          </c:tx>
          <c:spPr>
            <a:solidFill>
              <a:srgbClr val="FFFF00"/>
            </a:solidFill>
          </c:spPr>
          <c:invertIfNegative val="0"/>
          <c:cat>
            <c:strRef>
              <c:f>NEGHA!$B$47:$G$47</c:f>
              <c:strCache>
                <c:ptCount val="6"/>
                <c:pt idx="0">
                  <c:v>Wodonga</c:v>
                </c:pt>
                <c:pt idx="1">
                  <c:v>Wangaratta</c:v>
                </c:pt>
                <c:pt idx="2">
                  <c:v>Alpine</c:v>
                </c:pt>
                <c:pt idx="3">
                  <c:v>Benalla</c:v>
                </c:pt>
                <c:pt idx="4">
                  <c:v>Indigo</c:v>
                </c:pt>
                <c:pt idx="5">
                  <c:v>Towong</c:v>
                </c:pt>
              </c:strCache>
            </c:strRef>
          </c:cat>
          <c:val>
            <c:numRef>
              <c:f>NEGHA!$B$50:$G$50</c:f>
              <c:numCache>
                <c:formatCode>#,##0</c:formatCode>
                <c:ptCount val="6"/>
                <c:pt idx="1">
                  <c:v>2498</c:v>
                </c:pt>
                <c:pt idx="3">
                  <c:v>224</c:v>
                </c:pt>
                <c:pt idx="4">
                  <c:v>299</c:v>
                </c:pt>
                <c:pt idx="5">
                  <c:v>349.5</c:v>
                </c:pt>
              </c:numCache>
            </c:numRef>
          </c:val>
        </c:ser>
        <c:ser>
          <c:idx val="3"/>
          <c:order val="3"/>
          <c:tx>
            <c:strRef>
              <c:f>NEGHA!$A$51</c:f>
              <c:strCache>
                <c:ptCount val="1"/>
                <c:pt idx="0">
                  <c:v>Infrastructure and Utilities</c:v>
                </c:pt>
              </c:strCache>
            </c:strRef>
          </c:tx>
          <c:spPr>
            <a:solidFill>
              <a:srgbClr val="F79A11"/>
            </a:solidFill>
          </c:spPr>
          <c:invertIfNegative val="0"/>
          <c:cat>
            <c:strRef>
              <c:f>NEGHA!$B$47:$G$47</c:f>
              <c:strCache>
                <c:ptCount val="6"/>
                <c:pt idx="0">
                  <c:v>Wodonga</c:v>
                </c:pt>
                <c:pt idx="1">
                  <c:v>Wangaratta</c:v>
                </c:pt>
                <c:pt idx="2">
                  <c:v>Alpine</c:v>
                </c:pt>
                <c:pt idx="3">
                  <c:v>Benalla</c:v>
                </c:pt>
                <c:pt idx="4">
                  <c:v>Indigo</c:v>
                </c:pt>
                <c:pt idx="5">
                  <c:v>Towong</c:v>
                </c:pt>
              </c:strCache>
            </c:strRef>
          </c:cat>
          <c:val>
            <c:numRef>
              <c:f>NEGHA!$B$51:$G$51</c:f>
              <c:numCache>
                <c:formatCode>#,##0</c:formatCode>
                <c:ptCount val="6"/>
                <c:pt idx="0">
                  <c:v>999</c:v>
                </c:pt>
                <c:pt idx="1">
                  <c:v>9768.5</c:v>
                </c:pt>
                <c:pt idx="2">
                  <c:v>1647.5</c:v>
                </c:pt>
                <c:pt idx="3">
                  <c:v>799</c:v>
                </c:pt>
                <c:pt idx="4">
                  <c:v>1023</c:v>
                </c:pt>
                <c:pt idx="5">
                  <c:v>748.5</c:v>
                </c:pt>
              </c:numCache>
            </c:numRef>
          </c:val>
        </c:ser>
        <c:ser>
          <c:idx val="4"/>
          <c:order val="4"/>
          <c:tx>
            <c:strRef>
              <c:f>NEGHA!$A$52</c:f>
              <c:strCache>
                <c:ptCount val="1"/>
                <c:pt idx="0">
                  <c:v>Community Health, Education, and Residential Services</c:v>
                </c:pt>
              </c:strCache>
            </c:strRef>
          </c:tx>
          <c:spPr>
            <a:solidFill>
              <a:schemeClr val="bg1">
                <a:lumMod val="50000"/>
              </a:schemeClr>
            </a:solidFill>
          </c:spPr>
          <c:invertIfNegative val="0"/>
          <c:cat>
            <c:strRef>
              <c:f>NEGHA!$B$47:$G$47</c:f>
              <c:strCache>
                <c:ptCount val="6"/>
                <c:pt idx="0">
                  <c:v>Wodonga</c:v>
                </c:pt>
                <c:pt idx="1">
                  <c:v>Wangaratta</c:v>
                </c:pt>
                <c:pt idx="2">
                  <c:v>Alpine</c:v>
                </c:pt>
                <c:pt idx="3">
                  <c:v>Benalla</c:v>
                </c:pt>
                <c:pt idx="4">
                  <c:v>Indigo</c:v>
                </c:pt>
                <c:pt idx="5">
                  <c:v>Towong</c:v>
                </c:pt>
              </c:strCache>
            </c:strRef>
          </c:cat>
          <c:val>
            <c:numRef>
              <c:f>NEGHA!$B$52:$G$52</c:f>
              <c:numCache>
                <c:formatCode>#,##0</c:formatCode>
                <c:ptCount val="6"/>
                <c:pt idx="0">
                  <c:v>80971.5</c:v>
                </c:pt>
                <c:pt idx="1">
                  <c:v>68174.5</c:v>
                </c:pt>
                <c:pt idx="2">
                  <c:v>10645.5</c:v>
                </c:pt>
                <c:pt idx="3">
                  <c:v>22178.5</c:v>
                </c:pt>
                <c:pt idx="4">
                  <c:v>13381.5</c:v>
                </c:pt>
                <c:pt idx="5">
                  <c:v>5550</c:v>
                </c:pt>
              </c:numCache>
            </c:numRef>
          </c:val>
        </c:ser>
        <c:dLbls>
          <c:showLegendKey val="0"/>
          <c:showVal val="0"/>
          <c:showCatName val="0"/>
          <c:showSerName val="0"/>
          <c:showPercent val="0"/>
          <c:showBubbleSize val="0"/>
        </c:dLbls>
        <c:gapWidth val="55"/>
        <c:overlap val="100"/>
        <c:axId val="95257728"/>
        <c:axId val="95259264"/>
      </c:barChart>
      <c:catAx>
        <c:axId val="95257728"/>
        <c:scaling>
          <c:orientation val="minMax"/>
        </c:scaling>
        <c:delete val="0"/>
        <c:axPos val="b"/>
        <c:majorTickMark val="out"/>
        <c:minorTickMark val="none"/>
        <c:tickLblPos val="nextTo"/>
        <c:txPr>
          <a:bodyPr/>
          <a:lstStyle/>
          <a:p>
            <a:pPr>
              <a:defRPr sz="800" b="1" i="0"/>
            </a:pPr>
            <a:endParaRPr lang="en-US"/>
          </a:p>
        </c:txPr>
        <c:crossAx val="95259264"/>
        <c:crosses val="autoZero"/>
        <c:auto val="1"/>
        <c:lblAlgn val="ctr"/>
        <c:lblOffset val="100"/>
        <c:noMultiLvlLbl val="0"/>
      </c:catAx>
      <c:valAx>
        <c:axId val="95259264"/>
        <c:scaling>
          <c:orientation val="minMax"/>
        </c:scaling>
        <c:delete val="0"/>
        <c:axPos val="l"/>
        <c:majorGridlines/>
        <c:numFmt formatCode="0%" sourceLinked="1"/>
        <c:majorTickMark val="out"/>
        <c:minorTickMark val="none"/>
        <c:tickLblPos val="nextTo"/>
        <c:txPr>
          <a:bodyPr/>
          <a:lstStyle/>
          <a:p>
            <a:pPr>
              <a:defRPr sz="800" b="1" i="0"/>
            </a:pPr>
            <a:endParaRPr lang="en-US"/>
          </a:p>
        </c:txPr>
        <c:crossAx val="95257728"/>
        <c:crosses val="autoZero"/>
        <c:crossBetween val="between"/>
      </c:valAx>
    </c:plotArea>
    <c:legend>
      <c:legendPos val="r"/>
      <c:layout>
        <c:manualLayout>
          <c:xMode val="edge"/>
          <c:yMode val="edge"/>
          <c:x val="0.78123931211443443"/>
          <c:y val="0.18510558681020112"/>
          <c:w val="0.21663084443608804"/>
          <c:h val="0.75090001820128771"/>
        </c:manualLayout>
      </c:layout>
      <c:overlay val="0"/>
      <c:txPr>
        <a:bodyPr/>
        <a:lstStyle/>
        <a:p>
          <a:pPr>
            <a:defRPr sz="800" b="1" i="0"/>
          </a:pPr>
          <a:endParaRPr lang="en-US"/>
        </a:p>
      </c:txPr>
    </c:legend>
    <c:plotVisOnly val="1"/>
    <c:dispBlanksAs val="gap"/>
    <c:showDLblsOverMax val="0"/>
  </c:chart>
  <c:spPr>
    <a:ln>
      <a:noFill/>
    </a:ln>
  </c:sp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AU" sz="1100" b="1" i="0" baseline="0" dirty="0"/>
              <a:t>Investment opportunity within </a:t>
            </a:r>
            <a:r>
              <a:rPr lang="en-AU" sz="1100" b="1" i="0" baseline="0" dirty="0" err="1"/>
              <a:t>SWSP</a:t>
            </a:r>
            <a:r>
              <a:rPr lang="en-AU" sz="1100" b="1" i="0" baseline="0" dirty="0"/>
              <a:t> municipalities</a:t>
            </a:r>
            <a:endParaRPr lang="en-AU" sz="1100" dirty="0"/>
          </a:p>
        </c:rich>
      </c:tx>
      <c:layout>
        <c:manualLayout>
          <c:xMode val="edge"/>
          <c:yMode val="edge"/>
          <c:x val="0.15434724073868311"/>
          <c:y val="2.2835117085755956E-2"/>
        </c:manualLayout>
      </c:layout>
      <c:overlay val="0"/>
    </c:title>
    <c:autoTitleDeleted val="0"/>
    <c:plotArea>
      <c:layout>
        <c:manualLayout>
          <c:layoutTarget val="inner"/>
          <c:xMode val="edge"/>
          <c:yMode val="edge"/>
          <c:x val="0.10725736409334094"/>
          <c:y val="0.16645329766465897"/>
          <c:w val="0.81061633583922743"/>
          <c:h val="0.69498611265415045"/>
        </c:manualLayout>
      </c:layout>
      <c:barChart>
        <c:barDir val="col"/>
        <c:grouping val="clustered"/>
        <c:varyColors val="0"/>
        <c:ser>
          <c:idx val="0"/>
          <c:order val="0"/>
          <c:spPr>
            <a:gradFill flip="none" rotWithShape="1">
              <a:gsLst>
                <a:gs pos="0">
                  <a:srgbClr val="678283"/>
                </a:gs>
                <a:gs pos="100000">
                  <a:srgbClr val="BAE2E6"/>
                </a:gs>
                <a:gs pos="50000">
                  <a:srgbClr val="9BBBC1"/>
                </a:gs>
              </a:gsLst>
              <a:lin ang="0" scaled="1"/>
              <a:tileRect/>
            </a:gradFill>
          </c:spPr>
          <c:invertIfNegative val="0"/>
          <c:cat>
            <c:strRef>
              <c:f>SWSP!$B$4:$B$8</c:f>
              <c:strCache>
                <c:ptCount val="5"/>
                <c:pt idx="0">
                  <c:v>Warrnambool</c:v>
                </c:pt>
                <c:pt idx="1">
                  <c:v>Glenelg</c:v>
                </c:pt>
                <c:pt idx="2">
                  <c:v>Southern Grampians</c:v>
                </c:pt>
                <c:pt idx="3">
                  <c:v>Corangamite</c:v>
                </c:pt>
                <c:pt idx="4">
                  <c:v>Moyne</c:v>
                </c:pt>
              </c:strCache>
            </c:strRef>
          </c:cat>
          <c:val>
            <c:numRef>
              <c:f>SWSP!$J$4:$J$8</c:f>
              <c:numCache>
                <c:formatCode>_("$"* #,##0_);_("$"* \(#,##0\);_("$"* "-"_);_(@_)</c:formatCode>
                <c:ptCount val="5"/>
                <c:pt idx="0">
                  <c:v>29273422.5</c:v>
                </c:pt>
                <c:pt idx="1">
                  <c:v>19738096.875</c:v>
                </c:pt>
                <c:pt idx="2">
                  <c:v>11881692.187499991</c:v>
                </c:pt>
                <c:pt idx="3">
                  <c:v>9414403.125</c:v>
                </c:pt>
                <c:pt idx="4">
                  <c:v>7413920.6249999991</c:v>
                </c:pt>
              </c:numCache>
            </c:numRef>
          </c:val>
        </c:ser>
        <c:dLbls>
          <c:showLegendKey val="0"/>
          <c:showVal val="0"/>
          <c:showCatName val="0"/>
          <c:showSerName val="0"/>
          <c:showPercent val="0"/>
          <c:showBubbleSize val="0"/>
        </c:dLbls>
        <c:gapWidth val="150"/>
        <c:axId val="95290496"/>
        <c:axId val="95292032"/>
      </c:barChart>
      <c:catAx>
        <c:axId val="95290496"/>
        <c:scaling>
          <c:orientation val="minMax"/>
        </c:scaling>
        <c:delete val="0"/>
        <c:axPos val="b"/>
        <c:majorTickMark val="none"/>
        <c:minorTickMark val="none"/>
        <c:tickLblPos val="nextTo"/>
        <c:txPr>
          <a:bodyPr/>
          <a:lstStyle/>
          <a:p>
            <a:pPr>
              <a:defRPr sz="800" b="1" i="0"/>
            </a:pPr>
            <a:endParaRPr lang="en-US"/>
          </a:p>
        </c:txPr>
        <c:crossAx val="95292032"/>
        <c:crosses val="autoZero"/>
        <c:auto val="1"/>
        <c:lblAlgn val="ctr"/>
        <c:lblOffset val="100"/>
        <c:noMultiLvlLbl val="0"/>
      </c:catAx>
      <c:valAx>
        <c:axId val="95292032"/>
        <c:scaling>
          <c:orientation val="minMax"/>
        </c:scaling>
        <c:delete val="0"/>
        <c:axPos val="l"/>
        <c:majorGridlines/>
        <c:numFmt formatCode="_(&quot;$&quot;* #,##0_);_(&quot;$&quot;* \(#,##0\);_(&quot;$&quot;* &quot;-&quot;_);_(@_)" sourceLinked="1"/>
        <c:majorTickMark val="none"/>
        <c:minorTickMark val="none"/>
        <c:tickLblPos val="nextTo"/>
        <c:txPr>
          <a:bodyPr/>
          <a:lstStyle/>
          <a:p>
            <a:pPr>
              <a:defRPr sz="800" b="1" i="0"/>
            </a:pPr>
            <a:endParaRPr lang="en-US"/>
          </a:p>
        </c:txPr>
        <c:crossAx val="95290496"/>
        <c:crosses val="autoZero"/>
        <c:crossBetween val="between"/>
      </c:valAx>
    </c:plotArea>
    <c:plotVisOnly val="1"/>
    <c:dispBlanksAs val="gap"/>
    <c:showDLblsOverMax val="0"/>
  </c:chart>
  <c:spPr>
    <a:ln>
      <a:noFill/>
    </a:ln>
  </c:sp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100"/>
            </a:pPr>
            <a:r>
              <a:rPr lang="en-US" sz="1100" dirty="0"/>
              <a:t>Investment opportunity</a:t>
            </a:r>
            <a:r>
              <a:rPr lang="en-US" sz="1100" baseline="0" dirty="0"/>
              <a:t> owners </a:t>
            </a:r>
            <a:r>
              <a:rPr lang="en-US" sz="1100" dirty="0"/>
              <a:t>within</a:t>
            </a:r>
            <a:r>
              <a:rPr lang="en-US" sz="1100" baseline="0" dirty="0"/>
              <a:t> </a:t>
            </a:r>
            <a:r>
              <a:rPr lang="en-US" sz="1100" baseline="0" dirty="0" err="1"/>
              <a:t>SWSP</a:t>
            </a:r>
            <a:r>
              <a:rPr lang="en-US" sz="1100" baseline="0" dirty="0"/>
              <a:t> municipalities</a:t>
            </a:r>
            <a:endParaRPr lang="en-US" sz="1100" dirty="0"/>
          </a:p>
        </c:rich>
      </c:tx>
      <c:layout>
        <c:manualLayout>
          <c:xMode val="edge"/>
          <c:yMode val="edge"/>
          <c:x val="0.102299638999324"/>
          <c:y val="5.2604761087151911E-2"/>
        </c:manualLayout>
      </c:layout>
      <c:overlay val="0"/>
    </c:title>
    <c:autoTitleDeleted val="0"/>
    <c:plotArea>
      <c:layout>
        <c:manualLayout>
          <c:layoutTarget val="inner"/>
          <c:xMode val="edge"/>
          <c:yMode val="edge"/>
          <c:x val="6.5447389625929178E-2"/>
          <c:y val="0.1641320156346259"/>
          <c:w val="0.64936490882166342"/>
          <c:h val="0.63597554817141544"/>
        </c:manualLayout>
      </c:layout>
      <c:barChart>
        <c:barDir val="col"/>
        <c:grouping val="percentStacked"/>
        <c:varyColors val="0"/>
        <c:ser>
          <c:idx val="0"/>
          <c:order val="0"/>
          <c:tx>
            <c:strRef>
              <c:f>SWSP!$A$47</c:f>
              <c:strCache>
                <c:ptCount val="1"/>
                <c:pt idx="0">
                  <c:v>Manufacturing, Warehouse, Distribution and Storage</c:v>
                </c:pt>
              </c:strCache>
            </c:strRef>
          </c:tx>
          <c:spPr>
            <a:solidFill>
              <a:srgbClr val="409350"/>
            </a:solidFill>
          </c:spPr>
          <c:invertIfNegative val="0"/>
          <c:cat>
            <c:strRef>
              <c:f>SWSP!$B$46:$F$46</c:f>
              <c:strCache>
                <c:ptCount val="5"/>
                <c:pt idx="0">
                  <c:v>Warrnambool</c:v>
                </c:pt>
                <c:pt idx="1">
                  <c:v>Glenelg</c:v>
                </c:pt>
                <c:pt idx="2">
                  <c:v>Southern Grampians</c:v>
                </c:pt>
                <c:pt idx="3">
                  <c:v>Corangamite</c:v>
                </c:pt>
                <c:pt idx="4">
                  <c:v>Moyne</c:v>
                </c:pt>
              </c:strCache>
            </c:strRef>
          </c:cat>
          <c:val>
            <c:numRef>
              <c:f>SWSP!$B$47:$F$47</c:f>
              <c:numCache>
                <c:formatCode>#,##0</c:formatCode>
                <c:ptCount val="5"/>
                <c:pt idx="0">
                  <c:v>285799</c:v>
                </c:pt>
                <c:pt idx="1">
                  <c:v>269169</c:v>
                </c:pt>
                <c:pt idx="2">
                  <c:v>119527.5</c:v>
                </c:pt>
                <c:pt idx="3">
                  <c:v>116952.5</c:v>
                </c:pt>
                <c:pt idx="4">
                  <c:v>119643.5</c:v>
                </c:pt>
              </c:numCache>
            </c:numRef>
          </c:val>
        </c:ser>
        <c:ser>
          <c:idx val="1"/>
          <c:order val="1"/>
          <c:tx>
            <c:strRef>
              <c:f>SWSP!$A$48</c:f>
              <c:strCache>
                <c:ptCount val="1"/>
                <c:pt idx="0">
                  <c:v>Commercial Office, Retail, Hospitality and Tourism</c:v>
                </c:pt>
              </c:strCache>
            </c:strRef>
          </c:tx>
          <c:spPr>
            <a:solidFill>
              <a:srgbClr val="036BB7"/>
            </a:solidFill>
          </c:spPr>
          <c:invertIfNegative val="0"/>
          <c:cat>
            <c:strRef>
              <c:f>SWSP!$B$46:$F$46</c:f>
              <c:strCache>
                <c:ptCount val="5"/>
                <c:pt idx="0">
                  <c:v>Warrnambool</c:v>
                </c:pt>
                <c:pt idx="1">
                  <c:v>Glenelg</c:v>
                </c:pt>
                <c:pt idx="2">
                  <c:v>Southern Grampians</c:v>
                </c:pt>
                <c:pt idx="3">
                  <c:v>Corangamite</c:v>
                </c:pt>
                <c:pt idx="4">
                  <c:v>Moyne</c:v>
                </c:pt>
              </c:strCache>
            </c:strRef>
          </c:cat>
          <c:val>
            <c:numRef>
              <c:f>SWSP!$B$48:$F$48</c:f>
              <c:numCache>
                <c:formatCode>#,##0</c:formatCode>
                <c:ptCount val="5"/>
                <c:pt idx="0">
                  <c:v>297941.5</c:v>
                </c:pt>
                <c:pt idx="1">
                  <c:v>152299.5</c:v>
                </c:pt>
                <c:pt idx="2">
                  <c:v>150250.5</c:v>
                </c:pt>
                <c:pt idx="3">
                  <c:v>96963</c:v>
                </c:pt>
                <c:pt idx="4">
                  <c:v>46511.5</c:v>
                </c:pt>
              </c:numCache>
            </c:numRef>
          </c:val>
        </c:ser>
        <c:ser>
          <c:idx val="2"/>
          <c:order val="2"/>
          <c:tx>
            <c:strRef>
              <c:f>SWSP!$A$49</c:f>
              <c:strCache>
                <c:ptCount val="1"/>
                <c:pt idx="0">
                  <c:v>Sport, Heritage and Culture</c:v>
                </c:pt>
              </c:strCache>
            </c:strRef>
          </c:tx>
          <c:spPr>
            <a:solidFill>
              <a:srgbClr val="FFFF00"/>
            </a:solidFill>
          </c:spPr>
          <c:invertIfNegative val="0"/>
          <c:cat>
            <c:strRef>
              <c:f>SWSP!$B$46:$F$46</c:f>
              <c:strCache>
                <c:ptCount val="5"/>
                <c:pt idx="0">
                  <c:v>Warrnambool</c:v>
                </c:pt>
                <c:pt idx="1">
                  <c:v>Glenelg</c:v>
                </c:pt>
                <c:pt idx="2">
                  <c:v>Southern Grampians</c:v>
                </c:pt>
                <c:pt idx="3">
                  <c:v>Corangamite</c:v>
                </c:pt>
                <c:pt idx="4">
                  <c:v>Moyne</c:v>
                </c:pt>
              </c:strCache>
            </c:strRef>
          </c:cat>
          <c:val>
            <c:numRef>
              <c:f>SWSP!$B$49:$F$49</c:f>
              <c:numCache>
                <c:formatCode>#,##0</c:formatCode>
                <c:ptCount val="5"/>
                <c:pt idx="0">
                  <c:v>10645.5</c:v>
                </c:pt>
                <c:pt idx="1">
                  <c:v>1348.5</c:v>
                </c:pt>
                <c:pt idx="2">
                  <c:v>2645.5</c:v>
                </c:pt>
                <c:pt idx="3">
                  <c:v>349.5</c:v>
                </c:pt>
                <c:pt idx="4">
                  <c:v>699</c:v>
                </c:pt>
              </c:numCache>
            </c:numRef>
          </c:val>
        </c:ser>
        <c:ser>
          <c:idx val="3"/>
          <c:order val="3"/>
          <c:tx>
            <c:strRef>
              <c:f>SWSP!$A$50</c:f>
              <c:strCache>
                <c:ptCount val="1"/>
                <c:pt idx="0">
                  <c:v>Infrastructure and Utilities</c:v>
                </c:pt>
              </c:strCache>
            </c:strRef>
          </c:tx>
          <c:spPr>
            <a:solidFill>
              <a:srgbClr val="F79A11"/>
            </a:solidFill>
          </c:spPr>
          <c:invertIfNegative val="0"/>
          <c:cat>
            <c:strRef>
              <c:f>SWSP!$B$46:$F$46</c:f>
              <c:strCache>
                <c:ptCount val="5"/>
                <c:pt idx="0">
                  <c:v>Warrnambool</c:v>
                </c:pt>
                <c:pt idx="1">
                  <c:v>Glenelg</c:v>
                </c:pt>
                <c:pt idx="2">
                  <c:v>Southern Grampians</c:v>
                </c:pt>
                <c:pt idx="3">
                  <c:v>Corangamite</c:v>
                </c:pt>
                <c:pt idx="4">
                  <c:v>Moyne</c:v>
                </c:pt>
              </c:strCache>
            </c:strRef>
          </c:cat>
          <c:val>
            <c:numRef>
              <c:f>SWSP!$B$50:$F$50</c:f>
              <c:numCache>
                <c:formatCode>#,##0</c:formatCode>
                <c:ptCount val="5"/>
                <c:pt idx="0">
                  <c:v>1848.5</c:v>
                </c:pt>
                <c:pt idx="1">
                  <c:v>1397.5</c:v>
                </c:pt>
                <c:pt idx="2">
                  <c:v>1896</c:v>
                </c:pt>
                <c:pt idx="3">
                  <c:v>1570.5</c:v>
                </c:pt>
                <c:pt idx="4">
                  <c:v>4440.5</c:v>
                </c:pt>
              </c:numCache>
            </c:numRef>
          </c:val>
        </c:ser>
        <c:ser>
          <c:idx val="4"/>
          <c:order val="4"/>
          <c:tx>
            <c:strRef>
              <c:f>SWSP!$A$51</c:f>
              <c:strCache>
                <c:ptCount val="1"/>
                <c:pt idx="0">
                  <c:v>Community Health, Education, and Residential Services</c:v>
                </c:pt>
              </c:strCache>
            </c:strRef>
          </c:tx>
          <c:spPr>
            <a:solidFill>
              <a:schemeClr val="bg1">
                <a:lumMod val="50000"/>
              </a:schemeClr>
            </a:solidFill>
          </c:spPr>
          <c:invertIfNegative val="0"/>
          <c:cat>
            <c:strRef>
              <c:f>SWSP!$B$46:$F$46</c:f>
              <c:strCache>
                <c:ptCount val="5"/>
                <c:pt idx="0">
                  <c:v>Warrnambool</c:v>
                </c:pt>
                <c:pt idx="1">
                  <c:v>Glenelg</c:v>
                </c:pt>
                <c:pt idx="2">
                  <c:v>Southern Grampians</c:v>
                </c:pt>
                <c:pt idx="3">
                  <c:v>Corangamite</c:v>
                </c:pt>
                <c:pt idx="4">
                  <c:v>Moyne</c:v>
                </c:pt>
              </c:strCache>
            </c:strRef>
          </c:cat>
          <c:val>
            <c:numRef>
              <c:f>SWSP!$B$51:$F$51</c:f>
              <c:numCache>
                <c:formatCode>#,##0</c:formatCode>
                <c:ptCount val="5"/>
                <c:pt idx="0">
                  <c:v>82569.5</c:v>
                </c:pt>
                <c:pt idx="1">
                  <c:v>33480.5</c:v>
                </c:pt>
                <c:pt idx="2">
                  <c:v>1198</c:v>
                </c:pt>
                <c:pt idx="3">
                  <c:v>2469.5</c:v>
                </c:pt>
                <c:pt idx="4">
                  <c:v>622.5</c:v>
                </c:pt>
              </c:numCache>
            </c:numRef>
          </c:val>
        </c:ser>
        <c:dLbls>
          <c:showLegendKey val="0"/>
          <c:showVal val="0"/>
          <c:showCatName val="0"/>
          <c:showSerName val="0"/>
          <c:showPercent val="0"/>
          <c:showBubbleSize val="0"/>
        </c:dLbls>
        <c:gapWidth val="55"/>
        <c:overlap val="100"/>
        <c:axId val="95356416"/>
        <c:axId val="95357952"/>
      </c:barChart>
      <c:catAx>
        <c:axId val="95356416"/>
        <c:scaling>
          <c:orientation val="minMax"/>
        </c:scaling>
        <c:delete val="0"/>
        <c:axPos val="b"/>
        <c:majorTickMark val="out"/>
        <c:minorTickMark val="none"/>
        <c:tickLblPos val="nextTo"/>
        <c:txPr>
          <a:bodyPr/>
          <a:lstStyle/>
          <a:p>
            <a:pPr>
              <a:defRPr sz="800" b="1" i="0"/>
            </a:pPr>
            <a:endParaRPr lang="en-US"/>
          </a:p>
        </c:txPr>
        <c:crossAx val="95357952"/>
        <c:crosses val="autoZero"/>
        <c:auto val="1"/>
        <c:lblAlgn val="ctr"/>
        <c:lblOffset val="100"/>
        <c:noMultiLvlLbl val="0"/>
      </c:catAx>
      <c:valAx>
        <c:axId val="95357952"/>
        <c:scaling>
          <c:orientation val="minMax"/>
        </c:scaling>
        <c:delete val="0"/>
        <c:axPos val="l"/>
        <c:majorGridlines/>
        <c:numFmt formatCode="0%" sourceLinked="1"/>
        <c:majorTickMark val="out"/>
        <c:minorTickMark val="none"/>
        <c:tickLblPos val="nextTo"/>
        <c:txPr>
          <a:bodyPr/>
          <a:lstStyle/>
          <a:p>
            <a:pPr>
              <a:defRPr sz="800" b="1" i="0"/>
            </a:pPr>
            <a:endParaRPr lang="en-US"/>
          </a:p>
        </c:txPr>
        <c:crossAx val="95356416"/>
        <c:crosses val="autoZero"/>
        <c:crossBetween val="between"/>
      </c:valAx>
    </c:plotArea>
    <c:legend>
      <c:legendPos val="r"/>
      <c:layout>
        <c:manualLayout>
          <c:xMode val="edge"/>
          <c:yMode val="edge"/>
          <c:x val="0.73030668884891758"/>
          <c:y val="0.181701023118643"/>
          <c:w val="0.2143865168286509"/>
          <c:h val="0.58347380594075327"/>
        </c:manualLayout>
      </c:layout>
      <c:overlay val="0"/>
      <c:txPr>
        <a:bodyPr/>
        <a:lstStyle/>
        <a:p>
          <a:pPr>
            <a:defRPr sz="800" b="1" i="0"/>
          </a:pPr>
          <a:endParaRPr lang="en-US"/>
        </a:p>
      </c:txPr>
    </c:legend>
    <c:plotVisOnly val="1"/>
    <c:dispBlanksAs val="gap"/>
    <c:showDLblsOverMax val="0"/>
  </c:chart>
  <c:spPr>
    <a:ln>
      <a:noFill/>
    </a:ln>
  </c:sp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AU" sz="1100" b="1" i="0" baseline="0"/>
              <a:t>Investment opportunity within WMSA municipalities</a:t>
            </a:r>
          </a:p>
        </c:rich>
      </c:tx>
      <c:overlay val="0"/>
    </c:title>
    <c:autoTitleDeleted val="0"/>
    <c:plotArea>
      <c:layout>
        <c:manualLayout>
          <c:layoutTarget val="inner"/>
          <c:xMode val="edge"/>
          <c:yMode val="edge"/>
          <c:x val="0.12961873388240822"/>
          <c:y val="0.152400866909947"/>
          <c:w val="0.79765400307582646"/>
          <c:h val="0.71481288117185859"/>
        </c:manualLayout>
      </c:layout>
      <c:barChart>
        <c:barDir val="col"/>
        <c:grouping val="clustered"/>
        <c:varyColors val="0"/>
        <c:ser>
          <c:idx val="0"/>
          <c:order val="0"/>
          <c:spPr>
            <a:gradFill flip="none" rotWithShape="1">
              <a:gsLst>
                <a:gs pos="0">
                  <a:srgbClr val="678283"/>
                </a:gs>
                <a:gs pos="100000">
                  <a:srgbClr val="BAE2E6"/>
                </a:gs>
                <a:gs pos="50000">
                  <a:srgbClr val="9BBBC1"/>
                </a:gs>
              </a:gsLst>
              <a:lin ang="0" scaled="1"/>
              <a:tileRect/>
            </a:gradFill>
            <a:ln>
              <a:noFill/>
            </a:ln>
          </c:spPr>
          <c:invertIfNegative val="0"/>
          <c:cat>
            <c:strRef>
              <c:f>WMSA!$B$4:$B$8</c:f>
              <c:strCache>
                <c:ptCount val="5"/>
                <c:pt idx="0">
                  <c:v>Horsham</c:v>
                </c:pt>
                <c:pt idx="1">
                  <c:v>Ararat</c:v>
                </c:pt>
                <c:pt idx="2">
                  <c:v>Yarriambiack</c:v>
                </c:pt>
                <c:pt idx="3">
                  <c:v>Hindmarsh</c:v>
                </c:pt>
                <c:pt idx="4">
                  <c:v>West Wimmera</c:v>
                </c:pt>
              </c:strCache>
            </c:strRef>
          </c:cat>
          <c:val>
            <c:numRef>
              <c:f>WMSA!$J$4:$J$8</c:f>
              <c:numCache>
                <c:formatCode>_-"$"* #,##0_-;\-"$"* #,##0_-;_-"$"* "-"??_-;_-@_-</c:formatCode>
                <c:ptCount val="5"/>
                <c:pt idx="0">
                  <c:v>11776014.374999998</c:v>
                </c:pt>
                <c:pt idx="1">
                  <c:v>6656580.9375000019</c:v>
                </c:pt>
                <c:pt idx="2">
                  <c:v>5223343.1249999991</c:v>
                </c:pt>
                <c:pt idx="3">
                  <c:v>4934211.5625</c:v>
                </c:pt>
                <c:pt idx="4">
                  <c:v>1644011.25</c:v>
                </c:pt>
              </c:numCache>
            </c:numRef>
          </c:val>
        </c:ser>
        <c:dLbls>
          <c:showLegendKey val="0"/>
          <c:showVal val="0"/>
          <c:showCatName val="0"/>
          <c:showSerName val="0"/>
          <c:showPercent val="0"/>
          <c:showBubbleSize val="0"/>
        </c:dLbls>
        <c:gapWidth val="150"/>
        <c:axId val="95401472"/>
        <c:axId val="95403008"/>
      </c:barChart>
      <c:catAx>
        <c:axId val="95401472"/>
        <c:scaling>
          <c:orientation val="minMax"/>
        </c:scaling>
        <c:delete val="0"/>
        <c:axPos val="b"/>
        <c:majorTickMark val="none"/>
        <c:minorTickMark val="none"/>
        <c:tickLblPos val="nextTo"/>
        <c:txPr>
          <a:bodyPr/>
          <a:lstStyle/>
          <a:p>
            <a:pPr>
              <a:defRPr sz="800" b="1" i="0"/>
            </a:pPr>
            <a:endParaRPr lang="en-US"/>
          </a:p>
        </c:txPr>
        <c:crossAx val="95403008"/>
        <c:crosses val="autoZero"/>
        <c:auto val="1"/>
        <c:lblAlgn val="ctr"/>
        <c:lblOffset val="100"/>
        <c:noMultiLvlLbl val="0"/>
      </c:catAx>
      <c:valAx>
        <c:axId val="95403008"/>
        <c:scaling>
          <c:orientation val="minMax"/>
        </c:scaling>
        <c:delete val="0"/>
        <c:axPos val="l"/>
        <c:majorGridlines/>
        <c:numFmt formatCode="_-&quot;$&quot;* #,##0_-;\-&quot;$&quot;* #,##0_-;_-&quot;$&quot;* &quot;-&quot;??_-;_-@_-" sourceLinked="1"/>
        <c:majorTickMark val="none"/>
        <c:minorTickMark val="none"/>
        <c:tickLblPos val="nextTo"/>
        <c:txPr>
          <a:bodyPr/>
          <a:lstStyle/>
          <a:p>
            <a:pPr>
              <a:defRPr sz="800" b="1" i="0"/>
            </a:pPr>
            <a:endParaRPr lang="en-US"/>
          </a:p>
        </c:txPr>
        <c:crossAx val="95401472"/>
        <c:crosses val="autoZero"/>
        <c:crossBetween val="between"/>
        <c:majorUnit val="5000000"/>
      </c:valAx>
    </c:plotArea>
    <c:plotVisOnly val="1"/>
    <c:dispBlanksAs val="gap"/>
    <c:showDLblsOverMax val="0"/>
  </c:chart>
  <c:spPr>
    <a:ln>
      <a:noFill/>
    </a:ln>
  </c:sp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100"/>
            </a:pPr>
            <a:r>
              <a:rPr lang="en-US" sz="1100" b="1" i="0" baseline="0">
                <a:effectLst/>
                <a:latin typeface="+mn-lt"/>
              </a:rPr>
              <a:t>Investment opportunity owners within WMSA municipalities</a:t>
            </a:r>
            <a:endParaRPr lang="en-US" sz="1100">
              <a:effectLst/>
              <a:latin typeface="+mn-lt"/>
            </a:endParaRPr>
          </a:p>
        </c:rich>
      </c:tx>
      <c:layout>
        <c:manualLayout>
          <c:xMode val="edge"/>
          <c:yMode val="edge"/>
          <c:x val="0.11441397509981298"/>
          <c:y val="4.2175265550204601E-2"/>
        </c:manualLayout>
      </c:layout>
      <c:overlay val="0"/>
    </c:title>
    <c:autoTitleDeleted val="0"/>
    <c:plotArea>
      <c:layout>
        <c:manualLayout>
          <c:layoutTarget val="inner"/>
          <c:xMode val="edge"/>
          <c:yMode val="edge"/>
          <c:x val="0.11449290444521608"/>
          <c:y val="0.15310889369780212"/>
          <c:w val="0.63153443569561241"/>
          <c:h val="0.72767307255715574"/>
        </c:manualLayout>
      </c:layout>
      <c:barChart>
        <c:barDir val="col"/>
        <c:grouping val="percentStacked"/>
        <c:varyColors val="0"/>
        <c:ser>
          <c:idx val="0"/>
          <c:order val="0"/>
          <c:tx>
            <c:strRef>
              <c:f>WMSA!$A$45</c:f>
              <c:strCache>
                <c:ptCount val="1"/>
                <c:pt idx="0">
                  <c:v>Manufacturing, Warehouse, Distribution and Storage</c:v>
                </c:pt>
              </c:strCache>
            </c:strRef>
          </c:tx>
          <c:spPr>
            <a:solidFill>
              <a:srgbClr val="409350"/>
            </a:solidFill>
          </c:spPr>
          <c:invertIfNegative val="0"/>
          <c:cat>
            <c:strRef>
              <c:f>WMSA!$B$44:$F$44</c:f>
              <c:strCache>
                <c:ptCount val="5"/>
                <c:pt idx="0">
                  <c:v>Horsham</c:v>
                </c:pt>
                <c:pt idx="1">
                  <c:v>Ararat</c:v>
                </c:pt>
                <c:pt idx="2">
                  <c:v>Yarriambiack</c:v>
                </c:pt>
                <c:pt idx="3">
                  <c:v>Hindmarsh</c:v>
                </c:pt>
                <c:pt idx="4">
                  <c:v>West Wimmera</c:v>
                </c:pt>
              </c:strCache>
            </c:strRef>
          </c:cat>
          <c:val>
            <c:numRef>
              <c:f>WMSA!$B$45:$F$45</c:f>
              <c:numCache>
                <c:formatCode>#,##0</c:formatCode>
                <c:ptCount val="5"/>
                <c:pt idx="0">
                  <c:v>117074</c:v>
                </c:pt>
                <c:pt idx="1">
                  <c:v>66925.5</c:v>
                </c:pt>
                <c:pt idx="2">
                  <c:v>62157</c:v>
                </c:pt>
                <c:pt idx="3">
                  <c:v>57352</c:v>
                </c:pt>
                <c:pt idx="4">
                  <c:v>14309</c:v>
                </c:pt>
              </c:numCache>
            </c:numRef>
          </c:val>
        </c:ser>
        <c:ser>
          <c:idx val="1"/>
          <c:order val="1"/>
          <c:tx>
            <c:strRef>
              <c:f>WMSA!$A$46</c:f>
              <c:strCache>
                <c:ptCount val="1"/>
                <c:pt idx="0">
                  <c:v>Commercial Office, Retail, Hospitality and Tourism</c:v>
                </c:pt>
              </c:strCache>
            </c:strRef>
          </c:tx>
          <c:spPr>
            <a:solidFill>
              <a:srgbClr val="036BB7"/>
            </a:solidFill>
          </c:spPr>
          <c:invertIfNegative val="0"/>
          <c:cat>
            <c:strRef>
              <c:f>WMSA!$B$44:$F$44</c:f>
              <c:strCache>
                <c:ptCount val="5"/>
                <c:pt idx="0">
                  <c:v>Horsham</c:v>
                </c:pt>
                <c:pt idx="1">
                  <c:v>Ararat</c:v>
                </c:pt>
                <c:pt idx="2">
                  <c:v>Yarriambiack</c:v>
                </c:pt>
                <c:pt idx="3">
                  <c:v>Hindmarsh</c:v>
                </c:pt>
                <c:pt idx="4">
                  <c:v>West Wimmera</c:v>
                </c:pt>
              </c:strCache>
            </c:strRef>
          </c:cat>
          <c:val>
            <c:numRef>
              <c:f>WMSA!$B$46:$F$46</c:f>
              <c:numCache>
                <c:formatCode>#,##0</c:formatCode>
                <c:ptCount val="5"/>
                <c:pt idx="0">
                  <c:v>113489.5</c:v>
                </c:pt>
                <c:pt idx="1">
                  <c:v>78735.5</c:v>
                </c:pt>
                <c:pt idx="2">
                  <c:v>47383</c:v>
                </c:pt>
                <c:pt idx="3">
                  <c:v>47309.5</c:v>
                </c:pt>
                <c:pt idx="4">
                  <c:v>20231.5</c:v>
                </c:pt>
              </c:numCache>
            </c:numRef>
          </c:val>
        </c:ser>
        <c:ser>
          <c:idx val="2"/>
          <c:order val="2"/>
          <c:tx>
            <c:strRef>
              <c:f>WMSA!$A$47</c:f>
              <c:strCache>
                <c:ptCount val="1"/>
                <c:pt idx="0">
                  <c:v>Sport, Heritage and Culture</c:v>
                </c:pt>
              </c:strCache>
            </c:strRef>
          </c:tx>
          <c:spPr>
            <a:solidFill>
              <a:srgbClr val="FFFF00"/>
            </a:solidFill>
          </c:spPr>
          <c:invertIfNegative val="0"/>
          <c:cat>
            <c:strRef>
              <c:f>WMSA!$B$44:$F$44</c:f>
              <c:strCache>
                <c:ptCount val="5"/>
                <c:pt idx="0">
                  <c:v>Horsham</c:v>
                </c:pt>
                <c:pt idx="1">
                  <c:v>Ararat</c:v>
                </c:pt>
                <c:pt idx="2">
                  <c:v>Yarriambiack</c:v>
                </c:pt>
                <c:pt idx="3">
                  <c:v>Hindmarsh</c:v>
                </c:pt>
                <c:pt idx="4">
                  <c:v>West Wimmera</c:v>
                </c:pt>
              </c:strCache>
            </c:strRef>
          </c:cat>
          <c:val>
            <c:numRef>
              <c:f>WMSA!$B$47:$F$47</c:f>
              <c:numCache>
                <c:formatCode>#,##0</c:formatCode>
                <c:ptCount val="5"/>
                <c:pt idx="0">
                  <c:v>8148.5</c:v>
                </c:pt>
                <c:pt idx="1">
                  <c:v>149.5</c:v>
                </c:pt>
              </c:numCache>
            </c:numRef>
          </c:val>
        </c:ser>
        <c:ser>
          <c:idx val="3"/>
          <c:order val="3"/>
          <c:tx>
            <c:strRef>
              <c:f>WMSA!$A$48</c:f>
              <c:strCache>
                <c:ptCount val="1"/>
                <c:pt idx="0">
                  <c:v>Infrastructure and Utilities</c:v>
                </c:pt>
              </c:strCache>
            </c:strRef>
          </c:tx>
          <c:spPr>
            <a:solidFill>
              <a:srgbClr val="F79A11"/>
            </a:solidFill>
          </c:spPr>
          <c:invertIfNegative val="0"/>
          <c:cat>
            <c:strRef>
              <c:f>WMSA!$B$44:$F$44</c:f>
              <c:strCache>
                <c:ptCount val="5"/>
                <c:pt idx="0">
                  <c:v>Horsham</c:v>
                </c:pt>
                <c:pt idx="1">
                  <c:v>Ararat</c:v>
                </c:pt>
                <c:pt idx="2">
                  <c:v>Yarriambiack</c:v>
                </c:pt>
                <c:pt idx="3">
                  <c:v>Hindmarsh</c:v>
                </c:pt>
                <c:pt idx="4">
                  <c:v>West Wimmera</c:v>
                </c:pt>
              </c:strCache>
            </c:strRef>
          </c:cat>
          <c:val>
            <c:numRef>
              <c:f>WMSA!$B$48:$F$48</c:f>
              <c:numCache>
                <c:formatCode>#,##0</c:formatCode>
                <c:ptCount val="5"/>
                <c:pt idx="0">
                  <c:v>6640.5</c:v>
                </c:pt>
                <c:pt idx="1">
                  <c:v>699</c:v>
                </c:pt>
                <c:pt idx="2">
                  <c:v>3707.5</c:v>
                </c:pt>
                <c:pt idx="3">
                  <c:v>2242</c:v>
                </c:pt>
                <c:pt idx="4">
                  <c:v>1890</c:v>
                </c:pt>
              </c:numCache>
            </c:numRef>
          </c:val>
        </c:ser>
        <c:ser>
          <c:idx val="4"/>
          <c:order val="4"/>
          <c:tx>
            <c:strRef>
              <c:f>WMSA!$A$49</c:f>
              <c:strCache>
                <c:ptCount val="1"/>
                <c:pt idx="0">
                  <c:v>Community Health, Education, and Residential Services</c:v>
                </c:pt>
              </c:strCache>
            </c:strRef>
          </c:tx>
          <c:spPr>
            <a:solidFill>
              <a:schemeClr val="bg1">
                <a:lumMod val="50000"/>
              </a:schemeClr>
            </a:solidFill>
          </c:spPr>
          <c:invertIfNegative val="0"/>
          <c:cat>
            <c:strRef>
              <c:f>WMSA!$B$44:$F$44</c:f>
              <c:strCache>
                <c:ptCount val="5"/>
                <c:pt idx="0">
                  <c:v>Horsham</c:v>
                </c:pt>
                <c:pt idx="1">
                  <c:v>Ararat</c:v>
                </c:pt>
                <c:pt idx="2">
                  <c:v>Yarriambiack</c:v>
                </c:pt>
                <c:pt idx="3">
                  <c:v>Hindmarsh</c:v>
                </c:pt>
                <c:pt idx="4">
                  <c:v>West Wimmera</c:v>
                </c:pt>
              </c:strCache>
            </c:strRef>
          </c:cat>
          <c:val>
            <c:numRef>
              <c:f>WMSA!$B$49:$F$49</c:f>
              <c:numCache>
                <c:formatCode>#,##0</c:formatCode>
                <c:ptCount val="5"/>
                <c:pt idx="0">
                  <c:v>27714.5</c:v>
                </c:pt>
                <c:pt idx="1">
                  <c:v>7846</c:v>
                </c:pt>
                <c:pt idx="2">
                  <c:v>7873.5</c:v>
                </c:pt>
                <c:pt idx="3">
                  <c:v>7513</c:v>
                </c:pt>
                <c:pt idx="4">
                  <c:v>1691.5</c:v>
                </c:pt>
              </c:numCache>
            </c:numRef>
          </c:val>
        </c:ser>
        <c:dLbls>
          <c:showLegendKey val="0"/>
          <c:showVal val="0"/>
          <c:showCatName val="0"/>
          <c:showSerName val="0"/>
          <c:showPercent val="0"/>
          <c:showBubbleSize val="0"/>
        </c:dLbls>
        <c:gapWidth val="55"/>
        <c:overlap val="100"/>
        <c:axId val="95709056"/>
        <c:axId val="95710592"/>
      </c:barChart>
      <c:catAx>
        <c:axId val="95709056"/>
        <c:scaling>
          <c:orientation val="minMax"/>
        </c:scaling>
        <c:delete val="0"/>
        <c:axPos val="b"/>
        <c:majorTickMark val="none"/>
        <c:minorTickMark val="none"/>
        <c:tickLblPos val="nextTo"/>
        <c:txPr>
          <a:bodyPr/>
          <a:lstStyle/>
          <a:p>
            <a:pPr>
              <a:defRPr sz="800" b="1" i="0"/>
            </a:pPr>
            <a:endParaRPr lang="en-US"/>
          </a:p>
        </c:txPr>
        <c:crossAx val="95710592"/>
        <c:crosses val="autoZero"/>
        <c:auto val="1"/>
        <c:lblAlgn val="ctr"/>
        <c:lblOffset val="100"/>
        <c:noMultiLvlLbl val="0"/>
      </c:catAx>
      <c:valAx>
        <c:axId val="95710592"/>
        <c:scaling>
          <c:orientation val="minMax"/>
        </c:scaling>
        <c:delete val="0"/>
        <c:axPos val="l"/>
        <c:majorGridlines/>
        <c:numFmt formatCode="0%" sourceLinked="1"/>
        <c:majorTickMark val="none"/>
        <c:minorTickMark val="none"/>
        <c:tickLblPos val="nextTo"/>
        <c:txPr>
          <a:bodyPr/>
          <a:lstStyle/>
          <a:p>
            <a:pPr>
              <a:defRPr sz="800" b="1" i="0"/>
            </a:pPr>
            <a:endParaRPr lang="en-US"/>
          </a:p>
        </c:txPr>
        <c:crossAx val="95709056"/>
        <c:crosses val="autoZero"/>
        <c:crossBetween val="between"/>
      </c:valAx>
    </c:plotArea>
    <c:legend>
      <c:legendPos val="r"/>
      <c:layout>
        <c:manualLayout>
          <c:xMode val="edge"/>
          <c:yMode val="edge"/>
          <c:x val="0.74520974462753142"/>
          <c:y val="0.175083203315574"/>
          <c:w val="0.21352040349947121"/>
          <c:h val="0.69373873917390805"/>
        </c:manualLayout>
      </c:layout>
      <c:overlay val="0"/>
      <c:txPr>
        <a:bodyPr/>
        <a:lstStyle/>
        <a:p>
          <a:pPr>
            <a:defRPr sz="800" b="1" i="0"/>
          </a:pPr>
          <a:endParaRPr lang="en-US"/>
        </a:p>
      </c:txPr>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100"/>
            </a:pPr>
            <a:r>
              <a:rPr lang="en-US" sz="1100" b="1" i="0" baseline="0" dirty="0"/>
              <a:t>Investment opportunity owners within NAGA municipalities</a:t>
            </a:r>
          </a:p>
        </c:rich>
      </c:tx>
      <c:layout>
        <c:manualLayout>
          <c:xMode val="edge"/>
          <c:yMode val="edge"/>
          <c:x val="0.10104256111610993"/>
          <c:y val="2.3159547929018E-2"/>
        </c:manualLayout>
      </c:layout>
      <c:overlay val="0"/>
    </c:title>
    <c:autoTitleDeleted val="0"/>
    <c:plotArea>
      <c:layout>
        <c:manualLayout>
          <c:layoutTarget val="inner"/>
          <c:xMode val="edge"/>
          <c:yMode val="edge"/>
          <c:x val="7.3378652371958702E-2"/>
          <c:y val="0.145760067063256"/>
          <c:w val="0.68830101768338814"/>
          <c:h val="0.6724422033915427"/>
        </c:manualLayout>
      </c:layout>
      <c:barChart>
        <c:barDir val="col"/>
        <c:grouping val="percentStacked"/>
        <c:varyColors val="0"/>
        <c:ser>
          <c:idx val="0"/>
          <c:order val="0"/>
          <c:tx>
            <c:strRef>
              <c:f>NAGA!$A$43</c:f>
              <c:strCache>
                <c:ptCount val="1"/>
                <c:pt idx="0">
                  <c:v>Manufacturing, Warehouse, Distribution and Storage</c:v>
                </c:pt>
              </c:strCache>
            </c:strRef>
          </c:tx>
          <c:spPr>
            <a:solidFill>
              <a:srgbClr val="409250"/>
            </a:solidFill>
          </c:spPr>
          <c:invertIfNegative val="0"/>
          <c:cat>
            <c:strRef>
              <c:f>NAGA!$B$42:$J$42</c:f>
              <c:strCache>
                <c:ptCount val="9"/>
                <c:pt idx="0">
                  <c:v>Melbourne</c:v>
                </c:pt>
                <c:pt idx="1">
                  <c:v>Hume</c:v>
                </c:pt>
                <c:pt idx="2">
                  <c:v>Yarra</c:v>
                </c:pt>
                <c:pt idx="3">
                  <c:v>Darebin</c:v>
                </c:pt>
                <c:pt idx="4">
                  <c:v>Whittlesea</c:v>
                </c:pt>
                <c:pt idx="5">
                  <c:v>Moreland</c:v>
                </c:pt>
                <c:pt idx="6">
                  <c:v>Banyule</c:v>
                </c:pt>
                <c:pt idx="7">
                  <c:v>Manningham</c:v>
                </c:pt>
                <c:pt idx="8">
                  <c:v>Nillumbik</c:v>
                </c:pt>
              </c:strCache>
            </c:strRef>
          </c:cat>
          <c:val>
            <c:numRef>
              <c:f>NAGA!$B$43:$J$43</c:f>
              <c:numCache>
                <c:formatCode>#,##0</c:formatCode>
                <c:ptCount val="9"/>
                <c:pt idx="0">
                  <c:v>1550074</c:v>
                </c:pt>
                <c:pt idx="1">
                  <c:v>5195840.5</c:v>
                </c:pt>
                <c:pt idx="2">
                  <c:v>1075536.5</c:v>
                </c:pt>
                <c:pt idx="3">
                  <c:v>1558413.5000000002</c:v>
                </c:pt>
                <c:pt idx="4">
                  <c:v>1787518.5</c:v>
                </c:pt>
                <c:pt idx="5">
                  <c:v>1386660</c:v>
                </c:pt>
                <c:pt idx="6">
                  <c:v>633392</c:v>
                </c:pt>
                <c:pt idx="7">
                  <c:v>77708.5</c:v>
                </c:pt>
                <c:pt idx="8">
                  <c:v>105282</c:v>
                </c:pt>
              </c:numCache>
            </c:numRef>
          </c:val>
        </c:ser>
        <c:ser>
          <c:idx val="1"/>
          <c:order val="1"/>
          <c:tx>
            <c:strRef>
              <c:f>NAGA!$A$44</c:f>
              <c:strCache>
                <c:ptCount val="1"/>
                <c:pt idx="0">
                  <c:v>Commercial Office, Retail, Hospitality and Tourism</c:v>
                </c:pt>
              </c:strCache>
            </c:strRef>
          </c:tx>
          <c:spPr>
            <a:solidFill>
              <a:srgbClr val="006BB6"/>
            </a:solidFill>
          </c:spPr>
          <c:invertIfNegative val="0"/>
          <c:cat>
            <c:strRef>
              <c:f>NAGA!$B$42:$J$42</c:f>
              <c:strCache>
                <c:ptCount val="9"/>
                <c:pt idx="0">
                  <c:v>Melbourne</c:v>
                </c:pt>
                <c:pt idx="1">
                  <c:v>Hume</c:v>
                </c:pt>
                <c:pt idx="2">
                  <c:v>Yarra</c:v>
                </c:pt>
                <c:pt idx="3">
                  <c:v>Darebin</c:v>
                </c:pt>
                <c:pt idx="4">
                  <c:v>Whittlesea</c:v>
                </c:pt>
                <c:pt idx="5">
                  <c:v>Moreland</c:v>
                </c:pt>
                <c:pt idx="6">
                  <c:v>Banyule</c:v>
                </c:pt>
                <c:pt idx="7">
                  <c:v>Manningham</c:v>
                </c:pt>
                <c:pt idx="8">
                  <c:v>Nillumbik</c:v>
                </c:pt>
              </c:strCache>
            </c:strRef>
          </c:cat>
          <c:val>
            <c:numRef>
              <c:f>NAGA!$B$44:$J$44</c:f>
              <c:numCache>
                <c:formatCode>#,##0</c:formatCode>
                <c:ptCount val="9"/>
                <c:pt idx="0">
                  <c:v>8682115.5</c:v>
                </c:pt>
                <c:pt idx="1">
                  <c:v>651181.5</c:v>
                </c:pt>
                <c:pt idx="2">
                  <c:v>1617378</c:v>
                </c:pt>
                <c:pt idx="3">
                  <c:v>799087</c:v>
                </c:pt>
                <c:pt idx="4">
                  <c:v>429900.5</c:v>
                </c:pt>
                <c:pt idx="5">
                  <c:v>677797</c:v>
                </c:pt>
                <c:pt idx="6">
                  <c:v>391218.5</c:v>
                </c:pt>
                <c:pt idx="7">
                  <c:v>428600.5</c:v>
                </c:pt>
                <c:pt idx="8">
                  <c:v>101167.5</c:v>
                </c:pt>
              </c:numCache>
            </c:numRef>
          </c:val>
        </c:ser>
        <c:ser>
          <c:idx val="2"/>
          <c:order val="2"/>
          <c:tx>
            <c:strRef>
              <c:f>NAGA!$A$45</c:f>
              <c:strCache>
                <c:ptCount val="1"/>
                <c:pt idx="0">
                  <c:v>Community Health, Education and Residential Services</c:v>
                </c:pt>
              </c:strCache>
            </c:strRef>
          </c:tx>
          <c:spPr>
            <a:solidFill>
              <a:schemeClr val="accent3">
                <a:lumMod val="50000"/>
              </a:schemeClr>
            </a:solidFill>
          </c:spPr>
          <c:invertIfNegative val="0"/>
          <c:cat>
            <c:strRef>
              <c:f>NAGA!$B$42:$J$42</c:f>
              <c:strCache>
                <c:ptCount val="9"/>
                <c:pt idx="0">
                  <c:v>Melbourne</c:v>
                </c:pt>
                <c:pt idx="1">
                  <c:v>Hume</c:v>
                </c:pt>
                <c:pt idx="2">
                  <c:v>Yarra</c:v>
                </c:pt>
                <c:pt idx="3">
                  <c:v>Darebin</c:v>
                </c:pt>
                <c:pt idx="4">
                  <c:v>Whittlesea</c:v>
                </c:pt>
                <c:pt idx="5">
                  <c:v>Moreland</c:v>
                </c:pt>
                <c:pt idx="6">
                  <c:v>Banyule</c:v>
                </c:pt>
                <c:pt idx="7">
                  <c:v>Manningham</c:v>
                </c:pt>
                <c:pt idx="8">
                  <c:v>Nillumbik</c:v>
                </c:pt>
              </c:strCache>
            </c:strRef>
          </c:cat>
          <c:val>
            <c:numRef>
              <c:f>NAGA!$B$45:$J$45</c:f>
              <c:numCache>
                <c:formatCode>#,##0</c:formatCode>
                <c:ptCount val="9"/>
                <c:pt idx="0">
                  <c:v>374358.5</c:v>
                </c:pt>
                <c:pt idx="1">
                  <c:v>151075.5</c:v>
                </c:pt>
                <c:pt idx="2">
                  <c:v>411534</c:v>
                </c:pt>
                <c:pt idx="3">
                  <c:v>213735.5</c:v>
                </c:pt>
                <c:pt idx="4">
                  <c:v>221587.5</c:v>
                </c:pt>
                <c:pt idx="5">
                  <c:v>240270</c:v>
                </c:pt>
                <c:pt idx="6">
                  <c:v>156282.5</c:v>
                </c:pt>
                <c:pt idx="7">
                  <c:v>192382</c:v>
                </c:pt>
                <c:pt idx="8">
                  <c:v>21957.5</c:v>
                </c:pt>
              </c:numCache>
            </c:numRef>
          </c:val>
        </c:ser>
        <c:ser>
          <c:idx val="3"/>
          <c:order val="3"/>
          <c:tx>
            <c:strRef>
              <c:f>NAGA!$A$46</c:f>
              <c:strCache>
                <c:ptCount val="1"/>
                <c:pt idx="0">
                  <c:v>Sport, Heritage and Culture</c:v>
                </c:pt>
              </c:strCache>
            </c:strRef>
          </c:tx>
          <c:spPr>
            <a:solidFill>
              <a:srgbClr val="FFFF00"/>
            </a:solidFill>
          </c:spPr>
          <c:invertIfNegative val="0"/>
          <c:cat>
            <c:strRef>
              <c:f>NAGA!$B$42:$J$42</c:f>
              <c:strCache>
                <c:ptCount val="9"/>
                <c:pt idx="0">
                  <c:v>Melbourne</c:v>
                </c:pt>
                <c:pt idx="1">
                  <c:v>Hume</c:v>
                </c:pt>
                <c:pt idx="2">
                  <c:v>Yarra</c:v>
                </c:pt>
                <c:pt idx="3">
                  <c:v>Darebin</c:v>
                </c:pt>
                <c:pt idx="4">
                  <c:v>Whittlesea</c:v>
                </c:pt>
                <c:pt idx="5">
                  <c:v>Moreland</c:v>
                </c:pt>
                <c:pt idx="6">
                  <c:v>Banyule</c:v>
                </c:pt>
                <c:pt idx="7">
                  <c:v>Manningham</c:v>
                </c:pt>
                <c:pt idx="8">
                  <c:v>Nillumbik</c:v>
                </c:pt>
              </c:strCache>
            </c:strRef>
          </c:cat>
          <c:val>
            <c:numRef>
              <c:f>NAGA!$B$46:$J$46</c:f>
              <c:numCache>
                <c:formatCode>#,##0</c:formatCode>
                <c:ptCount val="9"/>
                <c:pt idx="0">
                  <c:v>23242.5</c:v>
                </c:pt>
                <c:pt idx="1">
                  <c:v>10070.5</c:v>
                </c:pt>
                <c:pt idx="2">
                  <c:v>18204</c:v>
                </c:pt>
                <c:pt idx="3">
                  <c:v>1399</c:v>
                </c:pt>
                <c:pt idx="4">
                  <c:v>20691.5</c:v>
                </c:pt>
                <c:pt idx="5">
                  <c:v>9719</c:v>
                </c:pt>
                <c:pt idx="6">
                  <c:v>6791.5</c:v>
                </c:pt>
                <c:pt idx="7">
                  <c:v>11645.5</c:v>
                </c:pt>
                <c:pt idx="8">
                  <c:v>1272.5</c:v>
                </c:pt>
              </c:numCache>
            </c:numRef>
          </c:val>
        </c:ser>
        <c:ser>
          <c:idx val="4"/>
          <c:order val="4"/>
          <c:tx>
            <c:strRef>
              <c:f>NAGA!$A$47</c:f>
              <c:strCache>
                <c:ptCount val="1"/>
                <c:pt idx="0">
                  <c:v>Infrastructure and Utilities</c:v>
                </c:pt>
              </c:strCache>
            </c:strRef>
          </c:tx>
          <c:spPr>
            <a:solidFill>
              <a:srgbClr val="F79912"/>
            </a:solidFill>
          </c:spPr>
          <c:invertIfNegative val="0"/>
          <c:cat>
            <c:strRef>
              <c:f>NAGA!$B$42:$J$42</c:f>
              <c:strCache>
                <c:ptCount val="9"/>
                <c:pt idx="0">
                  <c:v>Melbourne</c:v>
                </c:pt>
                <c:pt idx="1">
                  <c:v>Hume</c:v>
                </c:pt>
                <c:pt idx="2">
                  <c:v>Yarra</c:v>
                </c:pt>
                <c:pt idx="3">
                  <c:v>Darebin</c:v>
                </c:pt>
                <c:pt idx="4">
                  <c:v>Whittlesea</c:v>
                </c:pt>
                <c:pt idx="5">
                  <c:v>Moreland</c:v>
                </c:pt>
                <c:pt idx="6">
                  <c:v>Banyule</c:v>
                </c:pt>
                <c:pt idx="7">
                  <c:v>Manningham</c:v>
                </c:pt>
                <c:pt idx="8">
                  <c:v>Nillumbik</c:v>
                </c:pt>
              </c:strCache>
            </c:strRef>
          </c:cat>
          <c:val>
            <c:numRef>
              <c:f>NAGA!$B$47:$J$47</c:f>
              <c:numCache>
                <c:formatCode>#,##0</c:formatCode>
                <c:ptCount val="9"/>
                <c:pt idx="0">
                  <c:v>54768.5</c:v>
                </c:pt>
                <c:pt idx="1">
                  <c:v>4620</c:v>
                </c:pt>
                <c:pt idx="2">
                  <c:v>12522</c:v>
                </c:pt>
                <c:pt idx="3">
                  <c:v>22738.5</c:v>
                </c:pt>
                <c:pt idx="4">
                  <c:v>4468.5</c:v>
                </c:pt>
                <c:pt idx="5">
                  <c:v>2048.5</c:v>
                </c:pt>
                <c:pt idx="6">
                  <c:v>6070.5</c:v>
                </c:pt>
                <c:pt idx="7">
                  <c:v>3697</c:v>
                </c:pt>
                <c:pt idx="8">
                  <c:v>522.5</c:v>
                </c:pt>
              </c:numCache>
            </c:numRef>
          </c:val>
        </c:ser>
        <c:dLbls>
          <c:showLegendKey val="0"/>
          <c:showVal val="0"/>
          <c:showCatName val="0"/>
          <c:showSerName val="0"/>
          <c:showPercent val="0"/>
          <c:showBubbleSize val="0"/>
        </c:dLbls>
        <c:gapWidth val="55"/>
        <c:overlap val="100"/>
        <c:axId val="71862912"/>
        <c:axId val="71868800"/>
      </c:barChart>
      <c:catAx>
        <c:axId val="71862912"/>
        <c:scaling>
          <c:orientation val="minMax"/>
        </c:scaling>
        <c:delete val="0"/>
        <c:axPos val="b"/>
        <c:majorTickMark val="none"/>
        <c:minorTickMark val="none"/>
        <c:tickLblPos val="nextTo"/>
        <c:txPr>
          <a:bodyPr/>
          <a:lstStyle/>
          <a:p>
            <a:pPr>
              <a:defRPr sz="800" b="0" i="0"/>
            </a:pPr>
            <a:endParaRPr lang="en-US"/>
          </a:p>
        </c:txPr>
        <c:crossAx val="71868800"/>
        <c:crosses val="autoZero"/>
        <c:auto val="1"/>
        <c:lblAlgn val="ctr"/>
        <c:lblOffset val="100"/>
        <c:noMultiLvlLbl val="0"/>
      </c:catAx>
      <c:valAx>
        <c:axId val="71868800"/>
        <c:scaling>
          <c:orientation val="minMax"/>
        </c:scaling>
        <c:delete val="0"/>
        <c:axPos val="l"/>
        <c:majorGridlines/>
        <c:numFmt formatCode="0%" sourceLinked="1"/>
        <c:majorTickMark val="none"/>
        <c:minorTickMark val="none"/>
        <c:tickLblPos val="nextTo"/>
        <c:txPr>
          <a:bodyPr/>
          <a:lstStyle/>
          <a:p>
            <a:pPr>
              <a:defRPr sz="800" b="0" i="0"/>
            </a:pPr>
            <a:endParaRPr lang="en-US"/>
          </a:p>
        </c:txPr>
        <c:crossAx val="71862912"/>
        <c:crosses val="autoZero"/>
        <c:crossBetween val="between"/>
      </c:valAx>
    </c:plotArea>
    <c:legend>
      <c:legendPos val="r"/>
      <c:layout>
        <c:manualLayout>
          <c:xMode val="edge"/>
          <c:yMode val="edge"/>
          <c:x val="0.76565556418249259"/>
          <c:y val="0.132225020265238"/>
          <c:w val="0.22392098091003101"/>
          <c:h val="0.70063151419389702"/>
        </c:manualLayout>
      </c:layout>
      <c:overlay val="0"/>
      <c:txPr>
        <a:bodyPr/>
        <a:lstStyle/>
        <a:p>
          <a:pPr>
            <a:defRPr sz="800"/>
          </a:pPr>
          <a:endParaRPr lang="en-US"/>
        </a:p>
      </c:txPr>
    </c:legend>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AU" sz="1100" b="1" i="0" baseline="0" dirty="0"/>
              <a:t>Investment opportunity within NAGA municipalities</a:t>
            </a:r>
            <a:endParaRPr lang="en-AU" sz="1100" dirty="0"/>
          </a:p>
        </c:rich>
      </c:tx>
      <c:overlay val="0"/>
    </c:title>
    <c:autoTitleDeleted val="0"/>
    <c:plotArea>
      <c:layout>
        <c:manualLayout>
          <c:layoutTarget val="inner"/>
          <c:xMode val="edge"/>
          <c:yMode val="edge"/>
          <c:x val="0.12496875110342102"/>
          <c:y val="0.14620494842136922"/>
          <c:w val="0.81795827702540058"/>
          <c:h val="0.69084839338838988"/>
        </c:manualLayout>
      </c:layout>
      <c:barChart>
        <c:barDir val="col"/>
        <c:grouping val="clustered"/>
        <c:varyColors val="0"/>
        <c:ser>
          <c:idx val="0"/>
          <c:order val="0"/>
          <c:spPr>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a:ln>
              <a:noFill/>
            </a:ln>
            <a:effectLst/>
          </c:spPr>
          <c:invertIfNegative val="0"/>
          <c:dPt>
            <c:idx val="0"/>
            <c:invertIfNegative val="0"/>
            <c:bubble3D val="0"/>
            <c:spPr>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a:ln w="3175" cmpd="sng">
                <a:noFill/>
              </a:ln>
              <a:effectLst/>
            </c:spPr>
          </c:dPt>
          <c:cat>
            <c:strRef>
              <c:f>NAGA!$B$4:$B$12</c:f>
              <c:strCache>
                <c:ptCount val="9"/>
                <c:pt idx="0">
                  <c:v>Melbourne</c:v>
                </c:pt>
                <c:pt idx="1">
                  <c:v>Hume</c:v>
                </c:pt>
                <c:pt idx="2">
                  <c:v>Yarra</c:v>
                </c:pt>
                <c:pt idx="3">
                  <c:v>Darebin</c:v>
                </c:pt>
                <c:pt idx="4">
                  <c:v>Whittlesea</c:v>
                </c:pt>
                <c:pt idx="5">
                  <c:v>Moreland</c:v>
                </c:pt>
                <c:pt idx="6">
                  <c:v>Banyule</c:v>
                </c:pt>
                <c:pt idx="7">
                  <c:v>Manningham</c:v>
                </c:pt>
                <c:pt idx="8">
                  <c:v>Nillumbik</c:v>
                </c:pt>
              </c:strCache>
            </c:strRef>
          </c:cat>
          <c:val>
            <c:numRef>
              <c:f>NAGA!$J$4:$J$12</c:f>
              <c:numCache>
                <c:formatCode>_-"$"* #,##0_-;\-"$"* #,##0_-;_-"$"* "-"??_-;_-@_-</c:formatCode>
                <c:ptCount val="9"/>
                <c:pt idx="0">
                  <c:v>460771606.87499976</c:v>
                </c:pt>
                <c:pt idx="1">
                  <c:v>259301482.5</c:v>
                </c:pt>
                <c:pt idx="2">
                  <c:v>135204400.3125</c:v>
                </c:pt>
                <c:pt idx="3">
                  <c:v>111925482.18749999</c:v>
                </c:pt>
                <c:pt idx="4">
                  <c:v>106267180.3125</c:v>
                </c:pt>
                <c:pt idx="5">
                  <c:v>99898825.312500015</c:v>
                </c:pt>
                <c:pt idx="6">
                  <c:v>51480684.375</c:v>
                </c:pt>
                <c:pt idx="7">
                  <c:v>30792694.687499996</c:v>
                </c:pt>
                <c:pt idx="8">
                  <c:v>9927461.25</c:v>
                </c:pt>
              </c:numCache>
            </c:numRef>
          </c:val>
        </c:ser>
        <c:dLbls>
          <c:showLegendKey val="0"/>
          <c:showVal val="0"/>
          <c:showCatName val="0"/>
          <c:showSerName val="0"/>
          <c:showPercent val="0"/>
          <c:showBubbleSize val="0"/>
        </c:dLbls>
        <c:gapWidth val="88"/>
        <c:axId val="71881472"/>
        <c:axId val="71883008"/>
      </c:barChart>
      <c:catAx>
        <c:axId val="71881472"/>
        <c:scaling>
          <c:orientation val="minMax"/>
        </c:scaling>
        <c:delete val="0"/>
        <c:axPos val="b"/>
        <c:majorTickMark val="none"/>
        <c:minorTickMark val="none"/>
        <c:tickLblPos val="nextTo"/>
        <c:txPr>
          <a:bodyPr/>
          <a:lstStyle/>
          <a:p>
            <a:pPr>
              <a:defRPr sz="800" b="0" i="0"/>
            </a:pPr>
            <a:endParaRPr lang="en-US"/>
          </a:p>
        </c:txPr>
        <c:crossAx val="71883008"/>
        <c:crosses val="autoZero"/>
        <c:auto val="1"/>
        <c:lblAlgn val="ctr"/>
        <c:lblOffset val="100"/>
        <c:noMultiLvlLbl val="0"/>
      </c:catAx>
      <c:valAx>
        <c:axId val="71883008"/>
        <c:scaling>
          <c:orientation val="minMax"/>
        </c:scaling>
        <c:delete val="0"/>
        <c:axPos val="l"/>
        <c:majorGridlines/>
        <c:numFmt formatCode="_-&quot;$&quot;* #,##0_-;\-&quot;$&quot;* #,##0_-;_-&quot;$&quot;* &quot;-&quot;??_-;_-@_-" sourceLinked="1"/>
        <c:majorTickMark val="none"/>
        <c:minorTickMark val="none"/>
        <c:tickLblPos val="nextTo"/>
        <c:txPr>
          <a:bodyPr/>
          <a:lstStyle/>
          <a:p>
            <a:pPr>
              <a:defRPr sz="800" b="0" i="0"/>
            </a:pPr>
            <a:endParaRPr lang="en-US"/>
          </a:p>
        </c:txPr>
        <c:crossAx val="71881472"/>
        <c:crosses val="autoZero"/>
        <c:crossBetween val="between"/>
      </c:valAx>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AU" sz="1100" b="1" i="0" baseline="0" dirty="0"/>
              <a:t>Investment opportunity within </a:t>
            </a:r>
            <a:r>
              <a:rPr lang="en-AU" sz="1100" b="1" i="0" baseline="0" dirty="0" smtClean="0"/>
              <a:t>EAGA’s </a:t>
            </a:r>
            <a:r>
              <a:rPr lang="en-AU" sz="1100" b="1" i="0" baseline="0" dirty="0"/>
              <a:t>municipalities</a:t>
            </a:r>
          </a:p>
        </c:rich>
      </c:tx>
      <c:layout>
        <c:manualLayout>
          <c:xMode val="edge"/>
          <c:yMode val="edge"/>
          <c:x val="0.136934907100558"/>
          <c:y val="3.5555306699515746E-3"/>
        </c:manualLayout>
      </c:layout>
      <c:overlay val="0"/>
    </c:title>
    <c:autoTitleDeleted val="0"/>
    <c:plotArea>
      <c:layout/>
      <c:barChart>
        <c:barDir val="col"/>
        <c:grouping val="clustered"/>
        <c:varyColors val="0"/>
        <c:dLbls>
          <c:showLegendKey val="0"/>
          <c:showVal val="0"/>
          <c:showCatName val="0"/>
          <c:showSerName val="0"/>
          <c:showPercent val="0"/>
          <c:showBubbleSize val="0"/>
        </c:dLbls>
        <c:gapWidth val="150"/>
        <c:axId val="72173824"/>
        <c:axId val="72204288"/>
      </c:barChart>
      <c:catAx>
        <c:axId val="72173824"/>
        <c:scaling>
          <c:orientation val="minMax"/>
        </c:scaling>
        <c:delete val="0"/>
        <c:axPos val="b"/>
        <c:majorTickMark val="none"/>
        <c:minorTickMark val="none"/>
        <c:tickLblPos val="nextTo"/>
        <c:txPr>
          <a:bodyPr/>
          <a:lstStyle/>
          <a:p>
            <a:pPr>
              <a:defRPr sz="800"/>
            </a:pPr>
            <a:endParaRPr lang="en-US"/>
          </a:p>
        </c:txPr>
        <c:crossAx val="72204288"/>
        <c:crosses val="autoZero"/>
        <c:auto val="1"/>
        <c:lblAlgn val="ctr"/>
        <c:lblOffset val="100"/>
        <c:noMultiLvlLbl val="0"/>
      </c:catAx>
      <c:valAx>
        <c:axId val="72204288"/>
        <c:scaling>
          <c:orientation val="minMax"/>
        </c:scaling>
        <c:delete val="0"/>
        <c:axPos val="l"/>
        <c:majorGridlines/>
        <c:numFmt formatCode="_-&quot;$&quot;* #,##0_-;\-&quot;$&quot;* #,##0_-;_-&quot;$&quot;* &quot;-&quot;??_-;_-@_-" sourceLinked="1"/>
        <c:majorTickMark val="none"/>
        <c:minorTickMark val="none"/>
        <c:tickLblPos val="nextTo"/>
        <c:txPr>
          <a:bodyPr/>
          <a:lstStyle/>
          <a:p>
            <a:pPr>
              <a:defRPr sz="800"/>
            </a:pPr>
            <a:endParaRPr lang="en-US"/>
          </a:p>
        </c:txPr>
        <c:crossAx val="72173824"/>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AU" sz="1100" b="1" i="0" baseline="0" dirty="0"/>
              <a:t>Investment opportunity within </a:t>
            </a:r>
            <a:r>
              <a:rPr lang="en-AU" sz="1100" b="1" i="0" baseline="0" dirty="0" err="1"/>
              <a:t>EAGA</a:t>
            </a:r>
            <a:r>
              <a:rPr lang="en-AU" sz="1100" b="1" i="0" baseline="0" dirty="0"/>
              <a:t> municipalities</a:t>
            </a:r>
          </a:p>
        </c:rich>
      </c:tx>
      <c:overlay val="0"/>
    </c:title>
    <c:autoTitleDeleted val="0"/>
    <c:plotArea>
      <c:layout>
        <c:manualLayout>
          <c:layoutTarget val="inner"/>
          <c:xMode val="edge"/>
          <c:yMode val="edge"/>
          <c:x val="0.12961873388240822"/>
          <c:y val="0.14618952972638197"/>
          <c:w val="0.79765400307582646"/>
          <c:h val="0.6903380713384194"/>
        </c:manualLayout>
      </c:layout>
      <c:barChart>
        <c:barDir val="col"/>
        <c:grouping val="clustered"/>
        <c:varyColors val="0"/>
        <c:ser>
          <c:idx val="0"/>
          <c:order val="0"/>
          <c:spPr>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a:ln>
              <a:noFill/>
            </a:ln>
          </c:spPr>
          <c:invertIfNegative val="0"/>
          <c:cat>
            <c:strRef>
              <c:f>EAGA!$B$4:$B$10</c:f>
              <c:strCache>
                <c:ptCount val="7"/>
                <c:pt idx="0">
                  <c:v>Monash</c:v>
                </c:pt>
                <c:pt idx="1">
                  <c:v>Knox</c:v>
                </c:pt>
                <c:pt idx="2">
                  <c:v>Whitehorse</c:v>
                </c:pt>
                <c:pt idx="3">
                  <c:v>Maroondah</c:v>
                </c:pt>
                <c:pt idx="4">
                  <c:v>Boroondara</c:v>
                </c:pt>
                <c:pt idx="5">
                  <c:v>Stonnington</c:v>
                </c:pt>
                <c:pt idx="6">
                  <c:v>Yarra Ranges</c:v>
                </c:pt>
              </c:strCache>
            </c:strRef>
          </c:cat>
          <c:val>
            <c:numRef>
              <c:f>EAGA!$J$4:$J$10</c:f>
              <c:numCache>
                <c:formatCode>_-"$"* #,##0_-;\-"$"* #,##0_-;_-"$"* "-"??_-;_-@_-</c:formatCode>
                <c:ptCount val="7"/>
                <c:pt idx="0">
                  <c:v>180164800.3125</c:v>
                </c:pt>
                <c:pt idx="1">
                  <c:v>163535175</c:v>
                </c:pt>
                <c:pt idx="2">
                  <c:v>101269294.68749999</c:v>
                </c:pt>
                <c:pt idx="3">
                  <c:v>84742759.68749997</c:v>
                </c:pt>
                <c:pt idx="4">
                  <c:v>72409290</c:v>
                </c:pt>
                <c:pt idx="5">
                  <c:v>61985546.25</c:v>
                </c:pt>
                <c:pt idx="6">
                  <c:v>46777816.874999993</c:v>
                </c:pt>
              </c:numCache>
            </c:numRef>
          </c:val>
        </c:ser>
        <c:dLbls>
          <c:showLegendKey val="0"/>
          <c:showVal val="0"/>
          <c:showCatName val="0"/>
          <c:showSerName val="0"/>
          <c:showPercent val="0"/>
          <c:showBubbleSize val="0"/>
        </c:dLbls>
        <c:gapWidth val="150"/>
        <c:axId val="72215936"/>
        <c:axId val="71894144"/>
      </c:barChart>
      <c:catAx>
        <c:axId val="72215936"/>
        <c:scaling>
          <c:orientation val="minMax"/>
        </c:scaling>
        <c:delete val="0"/>
        <c:axPos val="b"/>
        <c:majorTickMark val="none"/>
        <c:minorTickMark val="none"/>
        <c:tickLblPos val="nextTo"/>
        <c:txPr>
          <a:bodyPr rot="-2700000"/>
          <a:lstStyle/>
          <a:p>
            <a:pPr>
              <a:defRPr sz="800" b="0" i="0"/>
            </a:pPr>
            <a:endParaRPr lang="en-US"/>
          </a:p>
        </c:txPr>
        <c:crossAx val="71894144"/>
        <c:crosses val="autoZero"/>
        <c:auto val="1"/>
        <c:lblAlgn val="ctr"/>
        <c:lblOffset val="100"/>
        <c:noMultiLvlLbl val="0"/>
      </c:catAx>
      <c:valAx>
        <c:axId val="71894144"/>
        <c:scaling>
          <c:orientation val="minMax"/>
        </c:scaling>
        <c:delete val="0"/>
        <c:axPos val="l"/>
        <c:majorGridlines/>
        <c:numFmt formatCode="_-&quot;$&quot;* #,##0_-;\-&quot;$&quot;* #,##0_-;_-&quot;$&quot;* &quot;-&quot;??_-;_-@_-" sourceLinked="1"/>
        <c:majorTickMark val="none"/>
        <c:minorTickMark val="none"/>
        <c:tickLblPos val="nextTo"/>
        <c:txPr>
          <a:bodyPr/>
          <a:lstStyle/>
          <a:p>
            <a:pPr>
              <a:defRPr sz="800" b="0" i="0"/>
            </a:pPr>
            <a:endParaRPr lang="en-US"/>
          </a:p>
        </c:txPr>
        <c:crossAx val="72215936"/>
        <c:crosses val="autoZero"/>
        <c:crossBetween val="between"/>
      </c:valAx>
    </c:plotArea>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100" b="1" i="0" u="none" strike="noStrike" kern="1200" baseline="0">
                <a:solidFill>
                  <a:sysClr val="windowText" lastClr="000000"/>
                </a:solidFill>
                <a:latin typeface="+mn-lt"/>
                <a:ea typeface="+mn-ea"/>
                <a:cs typeface="+mn-cs"/>
              </a:defRPr>
            </a:pPr>
            <a:r>
              <a:rPr lang="en-US" sz="1100" b="1" i="0" baseline="0"/>
              <a:t>Investment opportunity owners within EAGA municipalities</a:t>
            </a:r>
            <a:endParaRPr lang="en-US" sz="1100" baseline="0"/>
          </a:p>
        </c:rich>
      </c:tx>
      <c:overlay val="0"/>
    </c:title>
    <c:autoTitleDeleted val="0"/>
    <c:plotArea>
      <c:layout>
        <c:manualLayout>
          <c:layoutTarget val="inner"/>
          <c:xMode val="edge"/>
          <c:yMode val="edge"/>
          <c:x val="7.7982856309627993E-2"/>
          <c:y val="0.14463847451293321"/>
          <c:w val="0.65716789355366589"/>
          <c:h val="0.65546100938279639"/>
        </c:manualLayout>
      </c:layout>
      <c:barChart>
        <c:barDir val="col"/>
        <c:grouping val="percentStacked"/>
        <c:varyColors val="0"/>
        <c:ser>
          <c:idx val="0"/>
          <c:order val="0"/>
          <c:tx>
            <c:strRef>
              <c:f>EAGA!$A$47</c:f>
              <c:strCache>
                <c:ptCount val="1"/>
                <c:pt idx="0">
                  <c:v>Manufacturing, Warehouse, Distribution and Storage</c:v>
                </c:pt>
              </c:strCache>
            </c:strRef>
          </c:tx>
          <c:spPr>
            <a:solidFill>
              <a:srgbClr val="409250"/>
            </a:solidFill>
          </c:spPr>
          <c:invertIfNegative val="0"/>
          <c:cat>
            <c:strRef>
              <c:f>EAGA!$B$46:$H$46</c:f>
              <c:strCache>
                <c:ptCount val="7"/>
                <c:pt idx="0">
                  <c:v>Monash</c:v>
                </c:pt>
                <c:pt idx="1">
                  <c:v>Knox</c:v>
                </c:pt>
                <c:pt idx="2">
                  <c:v>Whitehorse</c:v>
                </c:pt>
                <c:pt idx="3">
                  <c:v>Maroondah</c:v>
                </c:pt>
                <c:pt idx="4">
                  <c:v>Boroondara</c:v>
                </c:pt>
                <c:pt idx="5">
                  <c:v>Stonnington</c:v>
                </c:pt>
                <c:pt idx="6">
                  <c:v>Yarra Ranges</c:v>
                </c:pt>
              </c:strCache>
            </c:strRef>
          </c:cat>
          <c:val>
            <c:numRef>
              <c:f>EAGA!$B$47:$H$47</c:f>
              <c:numCache>
                <c:formatCode>#,##0</c:formatCode>
                <c:ptCount val="7"/>
                <c:pt idx="0">
                  <c:v>2847709</c:v>
                </c:pt>
                <c:pt idx="1">
                  <c:v>2809587.5</c:v>
                </c:pt>
                <c:pt idx="2">
                  <c:v>627036</c:v>
                </c:pt>
                <c:pt idx="3">
                  <c:v>1266352.5000000002</c:v>
                </c:pt>
                <c:pt idx="4">
                  <c:v>174188</c:v>
                </c:pt>
                <c:pt idx="5">
                  <c:v>96537.5</c:v>
                </c:pt>
                <c:pt idx="6">
                  <c:v>531939.5</c:v>
                </c:pt>
              </c:numCache>
            </c:numRef>
          </c:val>
        </c:ser>
        <c:ser>
          <c:idx val="1"/>
          <c:order val="1"/>
          <c:tx>
            <c:strRef>
              <c:f>EAGA!$A$48</c:f>
              <c:strCache>
                <c:ptCount val="1"/>
                <c:pt idx="0">
                  <c:v>Commercial Office, Retail, Hospitality and Tourism</c:v>
                </c:pt>
              </c:strCache>
            </c:strRef>
          </c:tx>
          <c:spPr>
            <a:solidFill>
              <a:srgbClr val="006BB6"/>
            </a:solidFill>
          </c:spPr>
          <c:invertIfNegative val="0"/>
          <c:cat>
            <c:strRef>
              <c:f>EAGA!$B$46:$H$46</c:f>
              <c:strCache>
                <c:ptCount val="7"/>
                <c:pt idx="0">
                  <c:v>Monash</c:v>
                </c:pt>
                <c:pt idx="1">
                  <c:v>Knox</c:v>
                </c:pt>
                <c:pt idx="2">
                  <c:v>Whitehorse</c:v>
                </c:pt>
                <c:pt idx="3">
                  <c:v>Maroondah</c:v>
                </c:pt>
                <c:pt idx="4">
                  <c:v>Boroondara</c:v>
                </c:pt>
                <c:pt idx="5">
                  <c:v>Stonnington</c:v>
                </c:pt>
                <c:pt idx="6">
                  <c:v>Yarra Ranges</c:v>
                </c:pt>
              </c:strCache>
            </c:strRef>
          </c:cat>
          <c:val>
            <c:numRef>
              <c:f>EAGA!$B$48:$H$48</c:f>
              <c:numCache>
                <c:formatCode>#,##0</c:formatCode>
                <c:ptCount val="7"/>
                <c:pt idx="0">
                  <c:v>1070573.5</c:v>
                </c:pt>
                <c:pt idx="1">
                  <c:v>643353.5</c:v>
                </c:pt>
                <c:pt idx="2">
                  <c:v>889036</c:v>
                </c:pt>
                <c:pt idx="3">
                  <c:v>484207</c:v>
                </c:pt>
                <c:pt idx="4">
                  <c:v>1158949</c:v>
                </c:pt>
                <c:pt idx="5">
                  <c:v>1160245.0000000002</c:v>
                </c:pt>
                <c:pt idx="6">
                  <c:v>403993.5</c:v>
                </c:pt>
              </c:numCache>
            </c:numRef>
          </c:val>
        </c:ser>
        <c:ser>
          <c:idx val="2"/>
          <c:order val="2"/>
          <c:tx>
            <c:strRef>
              <c:f>EAGA!$A$49</c:f>
              <c:strCache>
                <c:ptCount val="1"/>
                <c:pt idx="0">
                  <c:v>Sport, Heritage and Culture</c:v>
                </c:pt>
              </c:strCache>
            </c:strRef>
          </c:tx>
          <c:spPr>
            <a:solidFill>
              <a:srgbClr val="FFFB35"/>
            </a:solidFill>
          </c:spPr>
          <c:invertIfNegative val="0"/>
          <c:cat>
            <c:strRef>
              <c:f>EAGA!$B$46:$H$46</c:f>
              <c:strCache>
                <c:ptCount val="7"/>
                <c:pt idx="0">
                  <c:v>Monash</c:v>
                </c:pt>
                <c:pt idx="1">
                  <c:v>Knox</c:v>
                </c:pt>
                <c:pt idx="2">
                  <c:v>Whitehorse</c:v>
                </c:pt>
                <c:pt idx="3">
                  <c:v>Maroondah</c:v>
                </c:pt>
                <c:pt idx="4">
                  <c:v>Boroondara</c:v>
                </c:pt>
                <c:pt idx="5">
                  <c:v>Stonnington</c:v>
                </c:pt>
                <c:pt idx="6">
                  <c:v>Yarra Ranges</c:v>
                </c:pt>
              </c:strCache>
            </c:strRef>
          </c:cat>
          <c:val>
            <c:numRef>
              <c:f>EAGA!$B$49:$H$49</c:f>
              <c:numCache>
                <c:formatCode>#,##0</c:formatCode>
                <c:ptCount val="7"/>
                <c:pt idx="0">
                  <c:v>14743.5</c:v>
                </c:pt>
                <c:pt idx="1">
                  <c:v>30394</c:v>
                </c:pt>
                <c:pt idx="2">
                  <c:v>18194</c:v>
                </c:pt>
                <c:pt idx="3">
                  <c:v>7797</c:v>
                </c:pt>
                <c:pt idx="4">
                  <c:v>5197</c:v>
                </c:pt>
                <c:pt idx="6">
                  <c:v>7596</c:v>
                </c:pt>
              </c:numCache>
            </c:numRef>
          </c:val>
        </c:ser>
        <c:ser>
          <c:idx val="3"/>
          <c:order val="3"/>
          <c:tx>
            <c:strRef>
              <c:f>EAGA!$A$50</c:f>
              <c:strCache>
                <c:ptCount val="1"/>
                <c:pt idx="0">
                  <c:v>Infrastructure and Utilities</c:v>
                </c:pt>
              </c:strCache>
            </c:strRef>
          </c:tx>
          <c:spPr>
            <a:solidFill>
              <a:srgbClr val="F79912"/>
            </a:solidFill>
          </c:spPr>
          <c:invertIfNegative val="0"/>
          <c:cat>
            <c:strRef>
              <c:f>EAGA!$B$46:$H$46</c:f>
              <c:strCache>
                <c:ptCount val="7"/>
                <c:pt idx="0">
                  <c:v>Monash</c:v>
                </c:pt>
                <c:pt idx="1">
                  <c:v>Knox</c:v>
                </c:pt>
                <c:pt idx="2">
                  <c:v>Whitehorse</c:v>
                </c:pt>
                <c:pt idx="3">
                  <c:v>Maroondah</c:v>
                </c:pt>
                <c:pt idx="4">
                  <c:v>Boroondara</c:v>
                </c:pt>
                <c:pt idx="5">
                  <c:v>Stonnington</c:v>
                </c:pt>
                <c:pt idx="6">
                  <c:v>Yarra Ranges</c:v>
                </c:pt>
              </c:strCache>
            </c:strRef>
          </c:cat>
          <c:val>
            <c:numRef>
              <c:f>EAGA!$B$50:$H$50</c:f>
              <c:numCache>
                <c:formatCode>#,##0</c:formatCode>
                <c:ptCount val="7"/>
                <c:pt idx="0">
                  <c:v>10145.5</c:v>
                </c:pt>
                <c:pt idx="1">
                  <c:v>948.5</c:v>
                </c:pt>
                <c:pt idx="2">
                  <c:v>13392.5</c:v>
                </c:pt>
                <c:pt idx="3">
                  <c:v>349.5</c:v>
                </c:pt>
                <c:pt idx="4">
                  <c:v>9666.5</c:v>
                </c:pt>
                <c:pt idx="5">
                  <c:v>2448.5</c:v>
                </c:pt>
                <c:pt idx="6">
                  <c:v>2623</c:v>
                </c:pt>
              </c:numCache>
            </c:numRef>
          </c:val>
        </c:ser>
        <c:ser>
          <c:idx val="4"/>
          <c:order val="4"/>
          <c:tx>
            <c:strRef>
              <c:f>EAGA!$A$51</c:f>
              <c:strCache>
                <c:ptCount val="1"/>
                <c:pt idx="0">
                  <c:v>Community Health, Education, and Residential Services</c:v>
                </c:pt>
              </c:strCache>
            </c:strRef>
          </c:tx>
          <c:spPr>
            <a:solidFill>
              <a:schemeClr val="bg1">
                <a:lumMod val="50000"/>
              </a:schemeClr>
            </a:solidFill>
          </c:spPr>
          <c:invertIfNegative val="0"/>
          <c:cat>
            <c:strRef>
              <c:f>EAGA!$B$46:$H$46</c:f>
              <c:strCache>
                <c:ptCount val="7"/>
                <c:pt idx="0">
                  <c:v>Monash</c:v>
                </c:pt>
                <c:pt idx="1">
                  <c:v>Knox</c:v>
                </c:pt>
                <c:pt idx="2">
                  <c:v>Whitehorse</c:v>
                </c:pt>
                <c:pt idx="3">
                  <c:v>Maroondah</c:v>
                </c:pt>
                <c:pt idx="4">
                  <c:v>Boroondara</c:v>
                </c:pt>
                <c:pt idx="5">
                  <c:v>Stonnington</c:v>
                </c:pt>
                <c:pt idx="6">
                  <c:v>Yarra Ranges</c:v>
                </c:pt>
              </c:strCache>
            </c:strRef>
          </c:cat>
          <c:val>
            <c:numRef>
              <c:f>EAGA!$B$51:$H$51</c:f>
              <c:numCache>
                <c:formatCode>#,##0</c:formatCode>
                <c:ptCount val="7"/>
                <c:pt idx="0">
                  <c:v>234563</c:v>
                </c:pt>
                <c:pt idx="1">
                  <c:v>307836.5</c:v>
                </c:pt>
                <c:pt idx="2">
                  <c:v>800615</c:v>
                </c:pt>
                <c:pt idx="3">
                  <c:v>206343.5</c:v>
                </c:pt>
                <c:pt idx="4">
                  <c:v>331055.5</c:v>
                </c:pt>
                <c:pt idx="5">
                  <c:v>178115</c:v>
                </c:pt>
                <c:pt idx="6">
                  <c:v>138551</c:v>
                </c:pt>
              </c:numCache>
            </c:numRef>
          </c:val>
        </c:ser>
        <c:dLbls>
          <c:showLegendKey val="0"/>
          <c:showVal val="0"/>
          <c:showCatName val="0"/>
          <c:showSerName val="0"/>
          <c:showPercent val="0"/>
          <c:showBubbleSize val="0"/>
        </c:dLbls>
        <c:gapWidth val="55"/>
        <c:overlap val="100"/>
        <c:axId val="71942144"/>
        <c:axId val="71943680"/>
      </c:barChart>
      <c:catAx>
        <c:axId val="71942144"/>
        <c:scaling>
          <c:orientation val="minMax"/>
        </c:scaling>
        <c:delete val="0"/>
        <c:axPos val="b"/>
        <c:majorTickMark val="none"/>
        <c:minorTickMark val="none"/>
        <c:tickLblPos val="nextTo"/>
        <c:txPr>
          <a:bodyPr rot="-2700000"/>
          <a:lstStyle/>
          <a:p>
            <a:pPr>
              <a:defRPr sz="800" b="0" i="0"/>
            </a:pPr>
            <a:endParaRPr lang="en-US"/>
          </a:p>
        </c:txPr>
        <c:crossAx val="71943680"/>
        <c:crosses val="autoZero"/>
        <c:auto val="1"/>
        <c:lblAlgn val="ctr"/>
        <c:lblOffset val="100"/>
        <c:noMultiLvlLbl val="0"/>
      </c:catAx>
      <c:valAx>
        <c:axId val="71943680"/>
        <c:scaling>
          <c:orientation val="minMax"/>
        </c:scaling>
        <c:delete val="0"/>
        <c:axPos val="l"/>
        <c:majorGridlines/>
        <c:numFmt formatCode="0%" sourceLinked="1"/>
        <c:majorTickMark val="none"/>
        <c:minorTickMark val="none"/>
        <c:tickLblPos val="nextTo"/>
        <c:txPr>
          <a:bodyPr/>
          <a:lstStyle/>
          <a:p>
            <a:pPr>
              <a:defRPr sz="800" b="0" i="0"/>
            </a:pPr>
            <a:endParaRPr lang="en-US"/>
          </a:p>
        </c:txPr>
        <c:crossAx val="71942144"/>
        <c:crosses val="autoZero"/>
        <c:crossBetween val="between"/>
      </c:valAx>
    </c:plotArea>
    <c:legend>
      <c:legendPos val="r"/>
      <c:layout>
        <c:manualLayout>
          <c:xMode val="edge"/>
          <c:yMode val="edge"/>
          <c:x val="0.7386854135548736"/>
          <c:y val="0.15641220176315718"/>
          <c:w val="0.19905816055072612"/>
          <c:h val="0.6426824894699813"/>
        </c:manualLayout>
      </c:layout>
      <c:overlay val="0"/>
      <c:txPr>
        <a:bodyPr/>
        <a:lstStyle/>
        <a:p>
          <a:pPr>
            <a:defRPr sz="800"/>
          </a:pPr>
          <a:endParaRPr lang="en-US"/>
        </a:p>
      </c:txPr>
    </c:legend>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AU" sz="1100" b="1" i="0" baseline="0"/>
              <a:t>Investment opportunity within SECCCA municipalities</a:t>
            </a:r>
          </a:p>
        </c:rich>
      </c:tx>
      <c:overlay val="0"/>
    </c:title>
    <c:autoTitleDeleted val="0"/>
    <c:plotArea>
      <c:layout>
        <c:manualLayout>
          <c:layoutTarget val="inner"/>
          <c:xMode val="edge"/>
          <c:yMode val="edge"/>
          <c:x val="0.17321726542032825"/>
          <c:y val="0.15028314880424612"/>
          <c:w val="0.79675639105538698"/>
          <c:h val="0.6986671678837767"/>
        </c:manualLayout>
      </c:layout>
      <c:barChart>
        <c:barDir val="col"/>
        <c:grouping val="clustered"/>
        <c:varyColors val="0"/>
        <c:ser>
          <c:idx val="0"/>
          <c:order val="0"/>
          <c:spPr>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c:spPr>
          <c:invertIfNegative val="0"/>
          <c:cat>
            <c:strRef>
              <c:f>SECCCA!$B$4:$B$10</c:f>
              <c:strCache>
                <c:ptCount val="7"/>
                <c:pt idx="0">
                  <c:v>Greater Dandenong</c:v>
                </c:pt>
                <c:pt idx="1">
                  <c:v>Kingston</c:v>
                </c:pt>
                <c:pt idx="2">
                  <c:v>Casey</c:v>
                </c:pt>
                <c:pt idx="3">
                  <c:v>Mornington Peninsula</c:v>
                </c:pt>
                <c:pt idx="4">
                  <c:v>Bayside</c:v>
                </c:pt>
                <c:pt idx="5">
                  <c:v>Cardinia</c:v>
                </c:pt>
                <c:pt idx="6">
                  <c:v>Bass Coast</c:v>
                </c:pt>
              </c:strCache>
            </c:strRef>
          </c:cat>
          <c:val>
            <c:numRef>
              <c:f>SECCCA!$J$4:$J$10</c:f>
              <c:numCache>
                <c:formatCode>_-"$"* #,##0_-;\-"$"* #,##0_-;_-"$"* "-"??_-;_-@_-</c:formatCode>
                <c:ptCount val="7"/>
                <c:pt idx="0">
                  <c:v>355092435.9375</c:v>
                </c:pt>
                <c:pt idx="1">
                  <c:v>287513145.9375</c:v>
                </c:pt>
                <c:pt idx="2">
                  <c:v>95415895.3125</c:v>
                </c:pt>
                <c:pt idx="3">
                  <c:v>65740547.812499985</c:v>
                </c:pt>
                <c:pt idx="4">
                  <c:v>36116734.6875</c:v>
                </c:pt>
                <c:pt idx="5">
                  <c:v>27563279.0625</c:v>
                </c:pt>
                <c:pt idx="6">
                  <c:v>16412771.250000002</c:v>
                </c:pt>
              </c:numCache>
            </c:numRef>
          </c:val>
        </c:ser>
        <c:dLbls>
          <c:showLegendKey val="0"/>
          <c:showVal val="0"/>
          <c:showCatName val="0"/>
          <c:showSerName val="0"/>
          <c:showPercent val="0"/>
          <c:showBubbleSize val="0"/>
        </c:dLbls>
        <c:gapWidth val="150"/>
        <c:axId val="71970816"/>
        <c:axId val="71972352"/>
      </c:barChart>
      <c:catAx>
        <c:axId val="71970816"/>
        <c:scaling>
          <c:orientation val="minMax"/>
        </c:scaling>
        <c:delete val="0"/>
        <c:axPos val="b"/>
        <c:majorTickMark val="none"/>
        <c:minorTickMark val="none"/>
        <c:tickLblPos val="nextTo"/>
        <c:spPr>
          <a:ln>
            <a:noFill/>
          </a:ln>
        </c:spPr>
        <c:txPr>
          <a:bodyPr rot="-2700000"/>
          <a:lstStyle/>
          <a:p>
            <a:pPr>
              <a:defRPr sz="800" b="0" i="0"/>
            </a:pPr>
            <a:endParaRPr lang="en-US"/>
          </a:p>
        </c:txPr>
        <c:crossAx val="71972352"/>
        <c:crosses val="autoZero"/>
        <c:auto val="1"/>
        <c:lblAlgn val="ctr"/>
        <c:lblOffset val="100"/>
        <c:noMultiLvlLbl val="0"/>
      </c:catAx>
      <c:valAx>
        <c:axId val="71972352"/>
        <c:scaling>
          <c:orientation val="minMax"/>
        </c:scaling>
        <c:delete val="0"/>
        <c:axPos val="l"/>
        <c:majorGridlines/>
        <c:numFmt formatCode="_-&quot;$&quot;* #,##0_-;\-&quot;$&quot;* #,##0_-;_-&quot;$&quot;* &quot;-&quot;??_-;_-@_-" sourceLinked="1"/>
        <c:majorTickMark val="none"/>
        <c:minorTickMark val="none"/>
        <c:tickLblPos val="nextTo"/>
        <c:txPr>
          <a:bodyPr/>
          <a:lstStyle/>
          <a:p>
            <a:pPr>
              <a:defRPr sz="800" b="0" i="0"/>
            </a:pPr>
            <a:endParaRPr lang="en-US"/>
          </a:p>
        </c:txPr>
        <c:crossAx val="71970816"/>
        <c:crosses val="autoZero"/>
        <c:crossBetween val="between"/>
      </c:valAx>
    </c:plotArea>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100"/>
            </a:pPr>
            <a:r>
              <a:rPr lang="en-US" sz="1100" b="1" i="0" baseline="0"/>
              <a:t>Investment opportunity owners within SECCCA municipalities</a:t>
            </a:r>
            <a:endParaRPr lang="en-AU" sz="1100"/>
          </a:p>
        </c:rich>
      </c:tx>
      <c:layout>
        <c:manualLayout>
          <c:xMode val="edge"/>
          <c:yMode val="edge"/>
          <c:x val="0.14777684862301391"/>
          <c:y val="1.935701101437072E-2"/>
        </c:manualLayout>
      </c:layout>
      <c:overlay val="0"/>
    </c:title>
    <c:autoTitleDeleted val="0"/>
    <c:plotArea>
      <c:layout>
        <c:manualLayout>
          <c:layoutTarget val="inner"/>
          <c:xMode val="edge"/>
          <c:yMode val="edge"/>
          <c:x val="8.641201589613208E-2"/>
          <c:y val="0.1406680934087251"/>
          <c:w val="0.59779592390968905"/>
          <c:h val="0.70985089707013771"/>
        </c:manualLayout>
      </c:layout>
      <c:barChart>
        <c:barDir val="col"/>
        <c:grouping val="percentStacked"/>
        <c:varyColors val="0"/>
        <c:ser>
          <c:idx val="0"/>
          <c:order val="0"/>
          <c:tx>
            <c:strRef>
              <c:f>SECCCA!$A$43</c:f>
              <c:strCache>
                <c:ptCount val="1"/>
                <c:pt idx="0">
                  <c:v>Manufacturing, Warehouse, Distribution and Storage</c:v>
                </c:pt>
              </c:strCache>
            </c:strRef>
          </c:tx>
          <c:spPr>
            <a:solidFill>
              <a:srgbClr val="409250"/>
            </a:solidFill>
          </c:spPr>
          <c:invertIfNegative val="0"/>
          <c:cat>
            <c:strRef>
              <c:f>SECCCA!$B$42:$H$42</c:f>
              <c:strCache>
                <c:ptCount val="7"/>
                <c:pt idx="0">
                  <c:v>Greater Dandenong</c:v>
                </c:pt>
                <c:pt idx="1">
                  <c:v>Kingston</c:v>
                </c:pt>
                <c:pt idx="2">
                  <c:v>Casey</c:v>
                </c:pt>
                <c:pt idx="3">
                  <c:v>Mornington Peninsula</c:v>
                </c:pt>
                <c:pt idx="4">
                  <c:v>Bayside</c:v>
                </c:pt>
                <c:pt idx="5">
                  <c:v>Cardinia</c:v>
                </c:pt>
                <c:pt idx="6">
                  <c:v>Bass Coast</c:v>
                </c:pt>
              </c:strCache>
            </c:strRef>
          </c:cat>
          <c:val>
            <c:numRef>
              <c:f>SECCCA!$B$43:$H$43</c:f>
              <c:numCache>
                <c:formatCode>#,##0</c:formatCode>
                <c:ptCount val="7"/>
                <c:pt idx="0">
                  <c:v>6881508.5</c:v>
                </c:pt>
                <c:pt idx="1">
                  <c:v>5622713</c:v>
                </c:pt>
                <c:pt idx="2">
                  <c:v>1302623</c:v>
                </c:pt>
                <c:pt idx="3">
                  <c:v>521766.5</c:v>
                </c:pt>
                <c:pt idx="4">
                  <c:v>256316</c:v>
                </c:pt>
                <c:pt idx="5">
                  <c:v>344184</c:v>
                </c:pt>
                <c:pt idx="6">
                  <c:v>125173</c:v>
                </c:pt>
              </c:numCache>
            </c:numRef>
          </c:val>
        </c:ser>
        <c:ser>
          <c:idx val="1"/>
          <c:order val="1"/>
          <c:tx>
            <c:strRef>
              <c:f>SECCCA!$A$44</c:f>
              <c:strCache>
                <c:ptCount val="1"/>
                <c:pt idx="0">
                  <c:v>Commercial Office, Retail, Hospitality and Tourism</c:v>
                </c:pt>
              </c:strCache>
            </c:strRef>
          </c:tx>
          <c:spPr>
            <a:solidFill>
              <a:srgbClr val="006BB6"/>
            </a:solidFill>
          </c:spPr>
          <c:invertIfNegative val="0"/>
          <c:cat>
            <c:strRef>
              <c:f>SECCCA!$B$42:$H$42</c:f>
              <c:strCache>
                <c:ptCount val="7"/>
                <c:pt idx="0">
                  <c:v>Greater Dandenong</c:v>
                </c:pt>
                <c:pt idx="1">
                  <c:v>Kingston</c:v>
                </c:pt>
                <c:pt idx="2">
                  <c:v>Casey</c:v>
                </c:pt>
                <c:pt idx="3">
                  <c:v>Mornington Peninsula</c:v>
                </c:pt>
                <c:pt idx="4">
                  <c:v>Bayside</c:v>
                </c:pt>
                <c:pt idx="5">
                  <c:v>Cardinia</c:v>
                </c:pt>
                <c:pt idx="6">
                  <c:v>Bass Coast</c:v>
                </c:pt>
              </c:strCache>
            </c:strRef>
          </c:cat>
          <c:val>
            <c:numRef>
              <c:f>SECCCA!$B$44:$H$44</c:f>
              <c:numCache>
                <c:formatCode>#,##0</c:formatCode>
                <c:ptCount val="7"/>
                <c:pt idx="0">
                  <c:v>965069.5</c:v>
                </c:pt>
                <c:pt idx="1">
                  <c:v>753020</c:v>
                </c:pt>
                <c:pt idx="2">
                  <c:v>563942</c:v>
                </c:pt>
                <c:pt idx="3">
                  <c:v>635189</c:v>
                </c:pt>
                <c:pt idx="4">
                  <c:v>354847.5</c:v>
                </c:pt>
                <c:pt idx="5">
                  <c:v>190107.5</c:v>
                </c:pt>
                <c:pt idx="6">
                  <c:v>224713.5</c:v>
                </c:pt>
              </c:numCache>
            </c:numRef>
          </c:val>
        </c:ser>
        <c:ser>
          <c:idx val="2"/>
          <c:order val="2"/>
          <c:tx>
            <c:strRef>
              <c:f>SECCCA!$A$45</c:f>
              <c:strCache>
                <c:ptCount val="1"/>
                <c:pt idx="0">
                  <c:v>Sport, Heritage and Culture</c:v>
                </c:pt>
              </c:strCache>
            </c:strRef>
          </c:tx>
          <c:spPr>
            <a:solidFill>
              <a:srgbClr val="FFFB35"/>
            </a:solidFill>
          </c:spPr>
          <c:invertIfNegative val="0"/>
          <c:cat>
            <c:strRef>
              <c:f>SECCCA!$B$42:$H$42</c:f>
              <c:strCache>
                <c:ptCount val="7"/>
                <c:pt idx="0">
                  <c:v>Greater Dandenong</c:v>
                </c:pt>
                <c:pt idx="1">
                  <c:v>Kingston</c:v>
                </c:pt>
                <c:pt idx="2">
                  <c:v>Casey</c:v>
                </c:pt>
                <c:pt idx="3">
                  <c:v>Mornington Peninsula</c:v>
                </c:pt>
                <c:pt idx="4">
                  <c:v>Bayside</c:v>
                </c:pt>
                <c:pt idx="5">
                  <c:v>Cardinia</c:v>
                </c:pt>
                <c:pt idx="6">
                  <c:v>Bass Coast</c:v>
                </c:pt>
              </c:strCache>
            </c:strRef>
          </c:cat>
          <c:val>
            <c:numRef>
              <c:f>SECCCA!$B$45:$H$45</c:f>
              <c:numCache>
                <c:formatCode>#,##0</c:formatCode>
                <c:ptCount val="7"/>
                <c:pt idx="0">
                  <c:v>19594</c:v>
                </c:pt>
                <c:pt idx="1">
                  <c:v>21391</c:v>
                </c:pt>
                <c:pt idx="2">
                  <c:v>27840</c:v>
                </c:pt>
                <c:pt idx="3">
                  <c:v>21686</c:v>
                </c:pt>
                <c:pt idx="4">
                  <c:v>22416</c:v>
                </c:pt>
                <c:pt idx="5">
                  <c:v>1048.5</c:v>
                </c:pt>
                <c:pt idx="6">
                  <c:v>1998</c:v>
                </c:pt>
              </c:numCache>
            </c:numRef>
          </c:val>
        </c:ser>
        <c:ser>
          <c:idx val="3"/>
          <c:order val="3"/>
          <c:tx>
            <c:strRef>
              <c:f>SECCCA!$A$46</c:f>
              <c:strCache>
                <c:ptCount val="1"/>
                <c:pt idx="0">
                  <c:v>Infrastructure and Utilities</c:v>
                </c:pt>
              </c:strCache>
            </c:strRef>
          </c:tx>
          <c:spPr>
            <a:solidFill>
              <a:srgbClr val="F79912"/>
            </a:solidFill>
          </c:spPr>
          <c:invertIfNegative val="0"/>
          <c:cat>
            <c:strRef>
              <c:f>SECCCA!$B$42:$H$42</c:f>
              <c:strCache>
                <c:ptCount val="7"/>
                <c:pt idx="0">
                  <c:v>Greater Dandenong</c:v>
                </c:pt>
                <c:pt idx="1">
                  <c:v>Kingston</c:v>
                </c:pt>
                <c:pt idx="2">
                  <c:v>Casey</c:v>
                </c:pt>
                <c:pt idx="3">
                  <c:v>Mornington Peninsula</c:v>
                </c:pt>
                <c:pt idx="4">
                  <c:v>Bayside</c:v>
                </c:pt>
                <c:pt idx="5">
                  <c:v>Cardinia</c:v>
                </c:pt>
                <c:pt idx="6">
                  <c:v>Bass Coast</c:v>
                </c:pt>
              </c:strCache>
            </c:strRef>
          </c:cat>
          <c:val>
            <c:numRef>
              <c:f>SECCCA!$B$46:$H$46</c:f>
              <c:numCache>
                <c:formatCode>#,##0</c:formatCode>
                <c:ptCount val="7"/>
                <c:pt idx="0">
                  <c:v>3397</c:v>
                </c:pt>
                <c:pt idx="1">
                  <c:v>47047</c:v>
                </c:pt>
                <c:pt idx="2">
                  <c:v>4120</c:v>
                </c:pt>
                <c:pt idx="3">
                  <c:v>26947.5</c:v>
                </c:pt>
                <c:pt idx="4">
                  <c:v>3918.5</c:v>
                </c:pt>
                <c:pt idx="5">
                  <c:v>2743</c:v>
                </c:pt>
                <c:pt idx="6">
                  <c:v>3194</c:v>
                </c:pt>
              </c:numCache>
            </c:numRef>
          </c:val>
        </c:ser>
        <c:ser>
          <c:idx val="4"/>
          <c:order val="4"/>
          <c:tx>
            <c:strRef>
              <c:f>SECCCA!$A$47</c:f>
              <c:strCache>
                <c:ptCount val="1"/>
                <c:pt idx="0">
                  <c:v>Community Health, Education, and Residential Services</c:v>
                </c:pt>
              </c:strCache>
            </c:strRef>
          </c:tx>
          <c:spPr>
            <a:solidFill>
              <a:schemeClr val="bg1">
                <a:lumMod val="50000"/>
              </a:schemeClr>
            </a:solidFill>
          </c:spPr>
          <c:invertIfNegative val="0"/>
          <c:cat>
            <c:strRef>
              <c:f>SECCCA!$B$42:$H$42</c:f>
              <c:strCache>
                <c:ptCount val="7"/>
                <c:pt idx="0">
                  <c:v>Greater Dandenong</c:v>
                </c:pt>
                <c:pt idx="1">
                  <c:v>Kingston</c:v>
                </c:pt>
                <c:pt idx="2">
                  <c:v>Casey</c:v>
                </c:pt>
                <c:pt idx="3">
                  <c:v>Mornington Peninsula</c:v>
                </c:pt>
                <c:pt idx="4">
                  <c:v>Bayside</c:v>
                </c:pt>
                <c:pt idx="5">
                  <c:v>Cardinia</c:v>
                </c:pt>
                <c:pt idx="6">
                  <c:v>Bass Coast</c:v>
                </c:pt>
              </c:strCache>
            </c:strRef>
          </c:cat>
          <c:val>
            <c:numRef>
              <c:f>SECCCA!$B$47:$H$47</c:f>
              <c:numCache>
                <c:formatCode>#,##0</c:formatCode>
                <c:ptCount val="7"/>
                <c:pt idx="0">
                  <c:v>364458.5</c:v>
                </c:pt>
                <c:pt idx="1">
                  <c:v>222800.5</c:v>
                </c:pt>
                <c:pt idx="2">
                  <c:v>314017.5</c:v>
                </c:pt>
                <c:pt idx="3">
                  <c:v>318829.5</c:v>
                </c:pt>
                <c:pt idx="4">
                  <c:v>199991.5</c:v>
                </c:pt>
                <c:pt idx="5">
                  <c:v>101065.5</c:v>
                </c:pt>
                <c:pt idx="6">
                  <c:v>25507.5</c:v>
                </c:pt>
              </c:numCache>
            </c:numRef>
          </c:val>
        </c:ser>
        <c:dLbls>
          <c:showLegendKey val="0"/>
          <c:showVal val="0"/>
          <c:showCatName val="0"/>
          <c:showSerName val="0"/>
          <c:showPercent val="0"/>
          <c:showBubbleSize val="0"/>
        </c:dLbls>
        <c:gapWidth val="55"/>
        <c:overlap val="100"/>
        <c:axId val="72028544"/>
        <c:axId val="72030080"/>
      </c:barChart>
      <c:catAx>
        <c:axId val="72028544"/>
        <c:scaling>
          <c:orientation val="minMax"/>
        </c:scaling>
        <c:delete val="0"/>
        <c:axPos val="b"/>
        <c:majorTickMark val="out"/>
        <c:minorTickMark val="none"/>
        <c:tickLblPos val="nextTo"/>
        <c:txPr>
          <a:bodyPr rot="-2700000"/>
          <a:lstStyle/>
          <a:p>
            <a:pPr>
              <a:defRPr sz="800" b="0" i="0"/>
            </a:pPr>
            <a:endParaRPr lang="en-US"/>
          </a:p>
        </c:txPr>
        <c:crossAx val="72030080"/>
        <c:crosses val="autoZero"/>
        <c:auto val="1"/>
        <c:lblAlgn val="ctr"/>
        <c:lblOffset val="100"/>
        <c:noMultiLvlLbl val="0"/>
      </c:catAx>
      <c:valAx>
        <c:axId val="72030080"/>
        <c:scaling>
          <c:orientation val="minMax"/>
        </c:scaling>
        <c:delete val="0"/>
        <c:axPos val="l"/>
        <c:majorGridlines/>
        <c:numFmt formatCode="0%" sourceLinked="1"/>
        <c:majorTickMark val="out"/>
        <c:minorTickMark val="none"/>
        <c:tickLblPos val="nextTo"/>
        <c:txPr>
          <a:bodyPr/>
          <a:lstStyle/>
          <a:p>
            <a:pPr>
              <a:defRPr sz="800" b="0" i="0"/>
            </a:pPr>
            <a:endParaRPr lang="en-US"/>
          </a:p>
        </c:txPr>
        <c:crossAx val="72028544"/>
        <c:crosses val="autoZero"/>
        <c:crossBetween val="between"/>
      </c:valAx>
    </c:plotArea>
    <c:legend>
      <c:legendPos val="r"/>
      <c:layout>
        <c:manualLayout>
          <c:xMode val="edge"/>
          <c:yMode val="edge"/>
          <c:x val="0.6951698268093669"/>
          <c:y val="0.13491739911498318"/>
          <c:w val="0.1814789173486589"/>
          <c:h val="0.72320842757513371"/>
        </c:manualLayout>
      </c:layout>
      <c:overlay val="0"/>
      <c:txPr>
        <a:bodyPr/>
        <a:lstStyle/>
        <a:p>
          <a:pPr>
            <a:defRPr sz="800" b="0" i="0"/>
          </a:pPr>
          <a:endParaRPr lang="en-US"/>
        </a:p>
      </c:txPr>
    </c:legend>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Rot="1" noChangeAspect="1" noChangeArrowheads="1" noTextEdit="1"/>
          </p:cNvSpPr>
          <p:nvPr>
            <p:ph type="sldImg" idx="2"/>
          </p:nvPr>
        </p:nvSpPr>
        <p:spPr bwMode="auto">
          <a:xfrm>
            <a:off x="384175" y="685800"/>
            <a:ext cx="608965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4B8F1B1F-77B7-4BCF-84C4-A29DE45C0EB4}" type="slidenum">
              <a:rPr lang="en-US"/>
              <a:pPr>
                <a:defRPr/>
              </a:pPr>
              <a:t>‹#›</a:t>
            </a:fld>
            <a:endParaRPr lang="en-US"/>
          </a:p>
        </p:txBody>
      </p:sp>
    </p:spTree>
    <p:extLst>
      <p:ext uri="{BB962C8B-B14F-4D97-AF65-F5344CB8AC3E}">
        <p14:creationId xmlns:p14="http://schemas.microsoft.com/office/powerpoint/2010/main" val="38170830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700" kern="1200">
        <a:solidFill>
          <a:schemeClr val="tx1"/>
        </a:solidFill>
        <a:latin typeface="Arial" charset="0"/>
        <a:ea typeface="ＭＳ Ｐゴシック" pitchFamily="84" charset="-128"/>
        <a:cs typeface="+mn-cs"/>
      </a:defRPr>
    </a:lvl1pPr>
    <a:lvl2pPr marL="266593" algn="l" rtl="0" eaLnBrk="0" fontAlgn="base" hangingPunct="0">
      <a:spcBef>
        <a:spcPct val="30000"/>
      </a:spcBef>
      <a:spcAft>
        <a:spcPct val="0"/>
      </a:spcAft>
      <a:defRPr sz="700" kern="1200">
        <a:solidFill>
          <a:schemeClr val="tx1"/>
        </a:solidFill>
        <a:latin typeface="Arial" charset="0"/>
        <a:ea typeface="ＭＳ Ｐゴシック" pitchFamily="84" charset="-128"/>
        <a:cs typeface="+mn-cs"/>
      </a:defRPr>
    </a:lvl2pPr>
    <a:lvl3pPr marL="533187" algn="l" rtl="0" eaLnBrk="0" fontAlgn="base" hangingPunct="0">
      <a:spcBef>
        <a:spcPct val="30000"/>
      </a:spcBef>
      <a:spcAft>
        <a:spcPct val="0"/>
      </a:spcAft>
      <a:defRPr sz="700" kern="1200">
        <a:solidFill>
          <a:schemeClr val="tx1"/>
        </a:solidFill>
        <a:latin typeface="Arial" charset="0"/>
        <a:ea typeface="ＭＳ Ｐゴシック" pitchFamily="84" charset="-128"/>
        <a:cs typeface="+mn-cs"/>
      </a:defRPr>
    </a:lvl3pPr>
    <a:lvl4pPr marL="799780" algn="l" rtl="0" eaLnBrk="0" fontAlgn="base" hangingPunct="0">
      <a:spcBef>
        <a:spcPct val="30000"/>
      </a:spcBef>
      <a:spcAft>
        <a:spcPct val="0"/>
      </a:spcAft>
      <a:defRPr sz="700" kern="1200">
        <a:solidFill>
          <a:schemeClr val="tx1"/>
        </a:solidFill>
        <a:latin typeface="Arial" charset="0"/>
        <a:ea typeface="ＭＳ Ｐゴシック" pitchFamily="84" charset="-128"/>
        <a:cs typeface="+mn-cs"/>
      </a:defRPr>
    </a:lvl4pPr>
    <a:lvl5pPr marL="1066373" algn="l" rtl="0" eaLnBrk="0" fontAlgn="base" hangingPunct="0">
      <a:spcBef>
        <a:spcPct val="30000"/>
      </a:spcBef>
      <a:spcAft>
        <a:spcPct val="0"/>
      </a:spcAft>
      <a:defRPr sz="700" kern="1200">
        <a:solidFill>
          <a:schemeClr val="tx1"/>
        </a:solidFill>
        <a:latin typeface="Arial" charset="0"/>
        <a:ea typeface="ＭＳ Ｐゴシック" pitchFamily="84" charset="-128"/>
        <a:cs typeface="+mn-cs"/>
      </a:defRPr>
    </a:lvl5pPr>
    <a:lvl6pPr marL="1332967" algn="l" defTabSz="533187" rtl="0" eaLnBrk="1" latinLnBrk="0" hangingPunct="1">
      <a:defRPr sz="700" kern="1200">
        <a:solidFill>
          <a:schemeClr val="tx1"/>
        </a:solidFill>
        <a:latin typeface="+mn-lt"/>
        <a:ea typeface="+mn-ea"/>
        <a:cs typeface="+mn-cs"/>
      </a:defRPr>
    </a:lvl6pPr>
    <a:lvl7pPr marL="1599560" algn="l" defTabSz="533187" rtl="0" eaLnBrk="1" latinLnBrk="0" hangingPunct="1">
      <a:defRPr sz="700" kern="1200">
        <a:solidFill>
          <a:schemeClr val="tx1"/>
        </a:solidFill>
        <a:latin typeface="+mn-lt"/>
        <a:ea typeface="+mn-ea"/>
        <a:cs typeface="+mn-cs"/>
      </a:defRPr>
    </a:lvl7pPr>
    <a:lvl8pPr marL="1866153" algn="l" defTabSz="533187" rtl="0" eaLnBrk="1" latinLnBrk="0" hangingPunct="1">
      <a:defRPr sz="700" kern="1200">
        <a:solidFill>
          <a:schemeClr val="tx1"/>
        </a:solidFill>
        <a:latin typeface="+mn-lt"/>
        <a:ea typeface="+mn-ea"/>
        <a:cs typeface="+mn-cs"/>
      </a:defRPr>
    </a:lvl8pPr>
    <a:lvl9pPr marL="2132747" algn="l" defTabSz="533187" rtl="0" eaLnBrk="1" latinLnBrk="0" hangingPunct="1">
      <a:defRPr sz="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4B8F1B1F-77B7-4BCF-84C4-A29DE45C0EB4}" type="slidenum">
              <a:rPr lang="en-US" smtClean="0"/>
              <a:pPr>
                <a:defRPr/>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4B8F1B1F-77B7-4BCF-84C4-A29DE45C0EB4}" type="slidenum">
              <a:rPr lang="en-US" smtClean="0"/>
              <a:pPr>
                <a:defRPr/>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4B8F1B1F-77B7-4BCF-84C4-A29DE45C0EB4}" type="slidenum">
              <a:rPr lang="en-US" smtClean="0"/>
              <a:pPr>
                <a:defRPr/>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4B8F1B1F-77B7-4BCF-84C4-A29DE45C0EB4}" type="slidenum">
              <a:rPr lang="en-US" smtClean="0"/>
              <a:pPr>
                <a:defRPr/>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4B8F1B1F-77B7-4BCF-84C4-A29DE45C0EB4}" type="slidenum">
              <a:rPr lang="en-US" smtClean="0"/>
              <a:pPr>
                <a:defRPr/>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4B8F1B1F-77B7-4BCF-84C4-A29DE45C0EB4}" type="slidenum">
              <a:rPr lang="en-US" smtClean="0"/>
              <a:pPr>
                <a:defRPr/>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4B8F1B1F-77B7-4BCF-84C4-A29DE45C0EB4}" type="slidenum">
              <a:rPr lang="en-US" smtClean="0"/>
              <a:pPr>
                <a:defRPr/>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4B8F1B1F-77B7-4BCF-84C4-A29DE45C0EB4}" type="slidenum">
              <a:rPr lang="en-US" smtClean="0"/>
              <a:pPr>
                <a:defRPr/>
              </a:pPr>
              <a:t>21</a:t>
            </a:fld>
            <a:endParaRPr lang="en-US"/>
          </a:p>
        </p:txBody>
      </p:sp>
    </p:spTree>
    <p:extLst>
      <p:ext uri="{BB962C8B-B14F-4D97-AF65-F5344CB8AC3E}">
        <p14:creationId xmlns:p14="http://schemas.microsoft.com/office/powerpoint/2010/main" val="36922169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8" descr="powerpoint"/>
          <p:cNvPicPr>
            <a:picLocks noChangeAspect="1" noChangeArrowheads="1"/>
          </p:cNvPicPr>
          <p:nvPr userDrawn="1"/>
        </p:nvPicPr>
        <p:blipFill>
          <a:blip r:embed="rId2" cstate="print"/>
          <a:srcRect/>
          <a:stretch>
            <a:fillRect/>
          </a:stretch>
        </p:blipFill>
        <p:spPr bwMode="auto">
          <a:xfrm>
            <a:off x="-3701" y="0"/>
            <a:ext cx="13433951" cy="7561263"/>
          </a:xfrm>
          <a:prstGeom prst="rect">
            <a:avLst/>
          </a:prstGeom>
          <a:noFill/>
          <a:ln w="9525">
            <a:noFill/>
            <a:miter lim="800000"/>
            <a:headEnd/>
            <a:tailEnd/>
          </a:ln>
        </p:spPr>
      </p:pic>
      <p:sp>
        <p:nvSpPr>
          <p:cNvPr id="2" name="Title 1"/>
          <p:cNvSpPr>
            <a:spLocks noGrp="1"/>
          </p:cNvSpPr>
          <p:nvPr>
            <p:ph type="ctrTitle" hasCustomPrompt="1"/>
          </p:nvPr>
        </p:nvSpPr>
        <p:spPr>
          <a:xfrm>
            <a:off x="1007616" y="2709061"/>
            <a:ext cx="11415018" cy="2000264"/>
          </a:xfrm>
        </p:spPr>
        <p:txBody>
          <a:bodyPr/>
          <a:lstStyle>
            <a:lvl1pPr algn="ctr">
              <a:defRPr sz="4800">
                <a:latin typeface="Verdana" pitchFamily="34" charset="0"/>
              </a:defRPr>
            </a:lvl1pPr>
          </a:lstStyle>
          <a:p>
            <a:r>
              <a:rPr lang="en-US" dirty="0" smtClean="0"/>
              <a:t>Presentation Title</a:t>
            </a:r>
            <a:br>
              <a:rPr lang="en-US" dirty="0" smtClean="0"/>
            </a:br>
            <a:r>
              <a:rPr lang="en-US" dirty="0" smtClean="0"/>
              <a:t>Verdana bold 48</a:t>
            </a:r>
            <a:endParaRPr lang="en-AU" dirty="0"/>
          </a:p>
        </p:txBody>
      </p:sp>
      <p:sp>
        <p:nvSpPr>
          <p:cNvPr id="3" name="Subtitle 2"/>
          <p:cNvSpPr>
            <a:spLocks noGrp="1"/>
          </p:cNvSpPr>
          <p:nvPr>
            <p:ph type="subTitle" idx="1" hasCustomPrompt="1"/>
          </p:nvPr>
        </p:nvSpPr>
        <p:spPr>
          <a:xfrm>
            <a:off x="2014307" y="4852201"/>
            <a:ext cx="9401637" cy="1785950"/>
          </a:xfrm>
        </p:spPr>
        <p:txBody>
          <a:bodyPr/>
          <a:lstStyle>
            <a:lvl1pPr marL="0" indent="0" algn="ctr">
              <a:buNone/>
              <a:defRPr sz="3600" b="1">
                <a:solidFill>
                  <a:srgbClr val="0070C0"/>
                </a:solidFill>
                <a:latin typeface="Verdana" pitchFamily="34" charset="0"/>
              </a:defRPr>
            </a:lvl1pPr>
            <a:lvl2pPr marL="266593" indent="0" algn="ctr">
              <a:buNone/>
              <a:defRPr/>
            </a:lvl2pPr>
            <a:lvl3pPr marL="533187" indent="0" algn="ctr">
              <a:buNone/>
              <a:defRPr/>
            </a:lvl3pPr>
            <a:lvl4pPr marL="799780" indent="0" algn="ctr">
              <a:buNone/>
              <a:defRPr/>
            </a:lvl4pPr>
            <a:lvl5pPr marL="1066373" indent="0" algn="ctr">
              <a:buNone/>
              <a:defRPr/>
            </a:lvl5pPr>
            <a:lvl6pPr marL="1332967" indent="0" algn="ctr">
              <a:buNone/>
              <a:defRPr/>
            </a:lvl6pPr>
            <a:lvl7pPr marL="1599560" indent="0" algn="ctr">
              <a:buNone/>
              <a:defRPr/>
            </a:lvl7pPr>
            <a:lvl8pPr marL="1866153" indent="0" algn="ctr">
              <a:buNone/>
              <a:defRPr/>
            </a:lvl8pPr>
            <a:lvl9pPr marL="2132747" indent="0" algn="ctr">
              <a:buNone/>
              <a:defRPr/>
            </a:lvl9pPr>
          </a:lstStyle>
          <a:p>
            <a:r>
              <a:rPr lang="en-US" dirty="0" smtClean="0"/>
              <a:t>Subtitle</a:t>
            </a:r>
          </a:p>
          <a:p>
            <a:r>
              <a:rPr lang="en-US" dirty="0" smtClean="0"/>
              <a:t>Verdana bold 36 </a:t>
            </a:r>
            <a:endParaRPr lang="en-AU" dirty="0"/>
          </a:p>
        </p:txBody>
      </p:sp>
      <p:pic>
        <p:nvPicPr>
          <p:cNvPr id="8" name="Picture 6" descr="MCClogo"/>
          <p:cNvPicPr>
            <a:picLocks noChangeAspect="1" noChangeArrowheads="1"/>
          </p:cNvPicPr>
          <p:nvPr userDrawn="1"/>
        </p:nvPicPr>
        <p:blipFill>
          <a:blip r:embed="rId3" cstate="print"/>
          <a:srcRect/>
          <a:stretch>
            <a:fillRect/>
          </a:stretch>
        </p:blipFill>
        <p:spPr bwMode="auto">
          <a:xfrm>
            <a:off x="11072843" y="6432412"/>
            <a:ext cx="2044667" cy="772188"/>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744" y="301080"/>
            <a:ext cx="4418150" cy="1281209"/>
          </a:xfrm>
        </p:spPr>
        <p:txBody>
          <a:bodyPr anchor="b"/>
          <a:lstStyle>
            <a:lvl1pPr algn="l">
              <a:defRPr sz="1200" b="1"/>
            </a:lvl1pPr>
          </a:lstStyle>
          <a:p>
            <a:r>
              <a:rPr lang="en-US" smtClean="0"/>
              <a:t>Click to edit Master title style</a:t>
            </a:r>
            <a:endParaRPr lang="en-AU"/>
          </a:p>
        </p:txBody>
      </p:sp>
      <p:sp>
        <p:nvSpPr>
          <p:cNvPr id="3" name="Content Placeholder 2"/>
          <p:cNvSpPr>
            <a:spLocks noGrp="1"/>
          </p:cNvSpPr>
          <p:nvPr>
            <p:ph idx="1"/>
          </p:nvPr>
        </p:nvSpPr>
        <p:spPr>
          <a:xfrm>
            <a:off x="5250890" y="301080"/>
            <a:ext cx="7507616" cy="6453291"/>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71744" y="1582289"/>
            <a:ext cx="4418150" cy="5172082"/>
          </a:xfrm>
        </p:spPr>
        <p:txBody>
          <a:bodyPr/>
          <a:lstStyle>
            <a:lvl1pPr marL="0" indent="0">
              <a:buNone/>
              <a:defRPr sz="800"/>
            </a:lvl1pPr>
            <a:lvl2pPr marL="266593" indent="0">
              <a:buNone/>
              <a:defRPr sz="700"/>
            </a:lvl2pPr>
            <a:lvl3pPr marL="533187" indent="0">
              <a:buNone/>
              <a:defRPr sz="600"/>
            </a:lvl3pPr>
            <a:lvl4pPr marL="799780" indent="0">
              <a:buNone/>
              <a:defRPr sz="500"/>
            </a:lvl4pPr>
            <a:lvl5pPr marL="1066373" indent="0">
              <a:buNone/>
              <a:defRPr sz="500"/>
            </a:lvl5pPr>
            <a:lvl6pPr marL="1332967" indent="0">
              <a:buNone/>
              <a:defRPr sz="500"/>
            </a:lvl6pPr>
            <a:lvl7pPr marL="1599560" indent="0">
              <a:buNone/>
              <a:defRPr sz="500"/>
            </a:lvl7pPr>
            <a:lvl8pPr marL="1866153" indent="0">
              <a:buNone/>
              <a:defRPr sz="500"/>
            </a:lvl8pPr>
            <a:lvl9pPr marL="2132747" indent="0">
              <a:buNone/>
              <a:defRPr sz="500"/>
            </a:lvl9pPr>
          </a:lstStyle>
          <a:p>
            <a:pPr lvl="0"/>
            <a:r>
              <a:rPr lang="en-US" smtClean="0"/>
              <a:t>Click to edit Master text styles</a:t>
            </a:r>
          </a:p>
        </p:txBody>
      </p:sp>
      <p:sp>
        <p:nvSpPr>
          <p:cNvPr id="5" name="Date Placeholder 4"/>
          <p:cNvSpPr>
            <a:spLocks noGrp="1" noChangeArrowheads="1"/>
          </p:cNvSpPr>
          <p:nvPr>
            <p:ph type="dt" sz="half" idx="10"/>
          </p:nvPr>
        </p:nvSpPr>
        <p:spPr>
          <a:xfrm>
            <a:off x="1007616" y="6889625"/>
            <a:ext cx="2798007" cy="503034"/>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587474" y="6889625"/>
            <a:ext cx="4255303" cy="503034"/>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9624627" y="6889625"/>
            <a:ext cx="2798007" cy="503034"/>
          </a:xfrm>
          <a:prstGeom prst="rect">
            <a:avLst/>
          </a:prstGeom>
          <a:ln/>
        </p:spPr>
        <p:txBody>
          <a:bodyPr/>
          <a:lstStyle>
            <a:lvl1pPr>
              <a:defRPr/>
            </a:lvl1pPr>
          </a:lstStyle>
          <a:p>
            <a:pPr>
              <a:defRPr/>
            </a:pPr>
            <a:fld id="{0FBB633C-9ECC-4C0D-8D5B-03ED3537CF4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32385" y="5292514"/>
            <a:ext cx="8058150" cy="625319"/>
          </a:xfrm>
        </p:spPr>
        <p:txBody>
          <a:bodyPr anchor="b"/>
          <a:lstStyle>
            <a:lvl1pPr algn="l">
              <a:defRPr sz="1200" b="1"/>
            </a:lvl1pPr>
          </a:lstStyle>
          <a:p>
            <a:r>
              <a:rPr lang="en-US" smtClean="0"/>
              <a:t>Click to edit Master title style</a:t>
            </a:r>
            <a:endParaRPr lang="en-AU"/>
          </a:p>
        </p:txBody>
      </p:sp>
      <p:sp>
        <p:nvSpPr>
          <p:cNvPr id="3" name="Picture Placeholder 2"/>
          <p:cNvSpPr>
            <a:spLocks noGrp="1"/>
          </p:cNvSpPr>
          <p:nvPr>
            <p:ph type="pic" idx="1"/>
          </p:nvPr>
        </p:nvSpPr>
        <p:spPr>
          <a:xfrm>
            <a:off x="2632385" y="675345"/>
            <a:ext cx="8058150" cy="4536572"/>
          </a:xfrm>
        </p:spPr>
        <p:txBody>
          <a:bodyPr/>
          <a:lstStyle>
            <a:lvl1pPr marL="0" indent="0">
              <a:buNone/>
              <a:defRPr sz="1900"/>
            </a:lvl1pPr>
            <a:lvl2pPr marL="266593" indent="0">
              <a:buNone/>
              <a:defRPr sz="1600"/>
            </a:lvl2pPr>
            <a:lvl3pPr marL="533187" indent="0">
              <a:buNone/>
              <a:defRPr sz="1400"/>
            </a:lvl3pPr>
            <a:lvl4pPr marL="799780" indent="0">
              <a:buNone/>
              <a:defRPr sz="1200"/>
            </a:lvl4pPr>
            <a:lvl5pPr marL="1066373" indent="0">
              <a:buNone/>
              <a:defRPr sz="1200"/>
            </a:lvl5pPr>
            <a:lvl6pPr marL="1332967" indent="0">
              <a:buNone/>
              <a:defRPr sz="1200"/>
            </a:lvl6pPr>
            <a:lvl7pPr marL="1599560" indent="0">
              <a:buNone/>
              <a:defRPr sz="1200"/>
            </a:lvl7pPr>
            <a:lvl8pPr marL="1866153" indent="0">
              <a:buNone/>
              <a:defRPr sz="1200"/>
            </a:lvl8pPr>
            <a:lvl9pPr marL="2132747" indent="0">
              <a:buNone/>
              <a:defRPr sz="12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2632385" y="5917832"/>
            <a:ext cx="8058150" cy="887490"/>
          </a:xfrm>
        </p:spPr>
        <p:txBody>
          <a:bodyPr/>
          <a:lstStyle>
            <a:lvl1pPr marL="0" indent="0">
              <a:buNone/>
              <a:defRPr sz="800"/>
            </a:lvl1pPr>
            <a:lvl2pPr marL="266593" indent="0">
              <a:buNone/>
              <a:defRPr sz="700"/>
            </a:lvl2pPr>
            <a:lvl3pPr marL="533187" indent="0">
              <a:buNone/>
              <a:defRPr sz="600"/>
            </a:lvl3pPr>
            <a:lvl4pPr marL="799780" indent="0">
              <a:buNone/>
              <a:defRPr sz="500"/>
            </a:lvl4pPr>
            <a:lvl5pPr marL="1066373" indent="0">
              <a:buNone/>
              <a:defRPr sz="500"/>
            </a:lvl5pPr>
            <a:lvl6pPr marL="1332967" indent="0">
              <a:buNone/>
              <a:defRPr sz="500"/>
            </a:lvl6pPr>
            <a:lvl7pPr marL="1599560" indent="0">
              <a:buNone/>
              <a:defRPr sz="500"/>
            </a:lvl7pPr>
            <a:lvl8pPr marL="1866153" indent="0">
              <a:buNone/>
              <a:defRPr sz="500"/>
            </a:lvl8pPr>
            <a:lvl9pPr marL="2132747" indent="0">
              <a:buNone/>
              <a:defRPr sz="500"/>
            </a:lvl9pPr>
          </a:lstStyle>
          <a:p>
            <a:pPr lvl="0"/>
            <a:r>
              <a:rPr lang="en-US" smtClean="0"/>
              <a:t>Click to edit Master text styles</a:t>
            </a:r>
          </a:p>
        </p:txBody>
      </p:sp>
      <p:sp>
        <p:nvSpPr>
          <p:cNvPr id="5" name="Date Placeholder 4"/>
          <p:cNvSpPr>
            <a:spLocks noGrp="1" noChangeArrowheads="1"/>
          </p:cNvSpPr>
          <p:nvPr>
            <p:ph type="dt" sz="half" idx="10"/>
          </p:nvPr>
        </p:nvSpPr>
        <p:spPr>
          <a:xfrm>
            <a:off x="1007616" y="6889625"/>
            <a:ext cx="2798007" cy="503034"/>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587474" y="6889625"/>
            <a:ext cx="4255303" cy="503034"/>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9624627" y="6889625"/>
            <a:ext cx="2798007" cy="503034"/>
          </a:xfrm>
          <a:prstGeom prst="rect">
            <a:avLst/>
          </a:prstGeom>
          <a:ln/>
        </p:spPr>
        <p:txBody>
          <a:bodyPr/>
          <a:lstStyle>
            <a:lvl1pPr>
              <a:defRPr/>
            </a:lvl1pPr>
          </a:lstStyle>
          <a:p>
            <a:pPr>
              <a:defRPr/>
            </a:pPr>
            <a:fld id="{DD7F0B7F-DA54-405C-A322-F84046C4E79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xfrm>
            <a:off x="1007616" y="6889625"/>
            <a:ext cx="2798007" cy="503034"/>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587474" y="6889625"/>
            <a:ext cx="4255303" cy="503034"/>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9624627" y="6889625"/>
            <a:ext cx="2798007" cy="503034"/>
          </a:xfrm>
          <a:prstGeom prst="rect">
            <a:avLst/>
          </a:prstGeom>
          <a:ln/>
        </p:spPr>
        <p:txBody>
          <a:bodyPr/>
          <a:lstStyle>
            <a:lvl1pPr>
              <a:defRPr/>
            </a:lvl1pPr>
          </a:lstStyle>
          <a:p>
            <a:pPr>
              <a:defRPr/>
            </a:pPr>
            <a:fld id="{12A906F5-6C5B-4C58-AC44-559B2641EBB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69111" y="671639"/>
            <a:ext cx="2853523" cy="6050307"/>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007616" y="671639"/>
            <a:ext cx="8472669" cy="60503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xfrm>
            <a:off x="1007616" y="6889625"/>
            <a:ext cx="2798007" cy="503034"/>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587474" y="6889625"/>
            <a:ext cx="4255303" cy="503034"/>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9624627" y="6889625"/>
            <a:ext cx="2798007" cy="503034"/>
          </a:xfrm>
          <a:prstGeom prst="rect">
            <a:avLst/>
          </a:prstGeom>
          <a:ln/>
        </p:spPr>
        <p:txBody>
          <a:bodyPr/>
          <a:lstStyle>
            <a:lvl1pPr>
              <a:defRPr/>
            </a:lvl1pPr>
          </a:lstStyle>
          <a:p>
            <a:pPr>
              <a:defRPr/>
            </a:pPr>
            <a:fld id="{44979860-2517-4FFC-BDFA-C9FFD9B1CF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500019" y="565921"/>
            <a:ext cx="11922615" cy="785818"/>
          </a:xfrm>
        </p:spPr>
        <p:txBody>
          <a:bodyPr/>
          <a:lstStyle/>
          <a:p>
            <a:r>
              <a:rPr lang="en-US" smtClean="0"/>
              <a:t>Click to edit Master title style</a:t>
            </a:r>
            <a:endParaRPr lang="en-AU" dirty="0"/>
          </a:p>
        </p:txBody>
      </p:sp>
      <p:sp>
        <p:nvSpPr>
          <p:cNvPr id="3" name="Content Placeholder 2"/>
          <p:cNvSpPr>
            <a:spLocks noGrp="1"/>
          </p:cNvSpPr>
          <p:nvPr>
            <p:ph idx="1" hasCustomPrompt="1"/>
          </p:nvPr>
        </p:nvSpPr>
        <p:spPr>
          <a:xfrm>
            <a:off x="500019" y="2066119"/>
            <a:ext cx="11922615" cy="5214974"/>
          </a:xfrm>
        </p:spPr>
        <p:txBody>
          <a:bodyPr/>
          <a:lstStyle/>
          <a:p>
            <a:pPr lvl="0"/>
            <a:r>
              <a:rPr lang="en-US" dirty="0" smtClean="0"/>
              <a:t>Slide body text</a:t>
            </a:r>
          </a:p>
          <a:p>
            <a:pPr lvl="1"/>
            <a:r>
              <a:rPr lang="en-US" dirty="0" smtClean="0"/>
              <a:t>First level bullet text</a:t>
            </a:r>
          </a:p>
          <a:p>
            <a:pPr lvl="2"/>
            <a:r>
              <a:rPr lang="en-US" dirty="0" smtClean="0"/>
              <a:t>Second level</a:t>
            </a:r>
          </a:p>
          <a:p>
            <a:pPr lvl="0"/>
            <a:endParaRPr lang="en-AU" dirty="0"/>
          </a:p>
        </p:txBody>
      </p:sp>
      <p:sp>
        <p:nvSpPr>
          <p:cNvPr id="7" name="Content Placeholder 5"/>
          <p:cNvSpPr>
            <a:spLocks noGrp="1"/>
          </p:cNvSpPr>
          <p:nvPr>
            <p:ph sz="quarter" idx="13" hasCustomPrompt="1"/>
          </p:nvPr>
        </p:nvSpPr>
        <p:spPr>
          <a:xfrm>
            <a:off x="500019" y="1423178"/>
            <a:ext cx="11930146" cy="571504"/>
          </a:xfrm>
        </p:spPr>
        <p:txBody>
          <a:bodyPr/>
          <a:lstStyle>
            <a:lvl1pPr marL="390525" marR="0" indent="-390525" algn="l" defTabSz="1042988" rtl="0" eaLnBrk="1" fontAlgn="base" latinLnBrk="0" hangingPunct="1">
              <a:lnSpc>
                <a:spcPct val="100000"/>
              </a:lnSpc>
              <a:spcBef>
                <a:spcPct val="20000"/>
              </a:spcBef>
              <a:spcAft>
                <a:spcPct val="0"/>
              </a:spcAft>
              <a:buClrTx/>
              <a:buSzTx/>
              <a:buFontTx/>
              <a:buNone/>
              <a:tabLst/>
              <a:defRPr b="1">
                <a:solidFill>
                  <a:srgbClr val="0070C0"/>
                </a:solidFill>
              </a:defRPr>
            </a:lvl1pPr>
          </a:lstStyle>
          <a:p>
            <a:pPr marL="390525" marR="0" lvl="0" indent="-390525" algn="l" defTabSz="1042988" rtl="0" eaLnBrk="1" fontAlgn="base" latinLnBrk="0" hangingPunct="1">
              <a:lnSpc>
                <a:spcPct val="100000"/>
              </a:lnSpc>
              <a:spcBef>
                <a:spcPct val="20000"/>
              </a:spcBef>
              <a:spcAft>
                <a:spcPct val="0"/>
              </a:spcAft>
              <a:buClrTx/>
              <a:buSzTx/>
              <a:buFontTx/>
              <a:buNone/>
              <a:tabLst/>
              <a:defRPr/>
            </a:pPr>
            <a:r>
              <a:rPr lang="en-US" dirty="0" smtClean="0"/>
              <a:t>Sub heading</a:t>
            </a:r>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8581" y="565921"/>
            <a:ext cx="11994053" cy="785818"/>
          </a:xfrm>
        </p:spPr>
        <p:txBody>
          <a:bodyPr/>
          <a:lstStyle>
            <a:lvl1pPr algn="l">
              <a:defRPr sz="3600" b="1">
                <a:solidFill>
                  <a:srgbClr val="004286"/>
                </a:solidFill>
                <a:latin typeface="Verdana" pitchFamily="34" charset="0"/>
              </a:defRPr>
            </a:lvl1pPr>
          </a:lstStyle>
          <a:p>
            <a:r>
              <a:rPr lang="en-US" dirty="0" smtClean="0"/>
              <a:t>Final slide heading</a:t>
            </a:r>
            <a:endParaRPr lang="en-AU" dirty="0"/>
          </a:p>
        </p:txBody>
      </p:sp>
      <p:sp>
        <p:nvSpPr>
          <p:cNvPr id="3" name="Text Placeholder 2"/>
          <p:cNvSpPr>
            <a:spLocks noGrp="1"/>
          </p:cNvSpPr>
          <p:nvPr>
            <p:ph type="body" sz="half" idx="1" hasCustomPrompt="1"/>
          </p:nvPr>
        </p:nvSpPr>
        <p:spPr>
          <a:xfrm>
            <a:off x="428581" y="2137557"/>
            <a:ext cx="11994053" cy="5143536"/>
          </a:xfrm>
        </p:spPr>
        <p:txBody>
          <a:bodyPr/>
          <a:lstStyle>
            <a:lvl1pPr>
              <a:buFont typeface="Arial" pitchFamily="34" charset="0"/>
              <a:buNone/>
              <a:defRPr sz="2400"/>
            </a:lvl1pPr>
            <a:lvl2pPr>
              <a:defRPr sz="2400"/>
            </a:lvl2pPr>
            <a:lvl3pPr>
              <a:defRPr sz="2400"/>
            </a:lvl3pPr>
            <a:lvl4pPr>
              <a:defRPr sz="2400"/>
            </a:lvl4pPr>
            <a:lvl5pPr>
              <a:defRPr sz="2400"/>
            </a:lvl5pPr>
          </a:lstStyle>
          <a:p>
            <a:pPr lvl="0"/>
            <a:r>
              <a:rPr lang="en-US" dirty="0" smtClean="0"/>
              <a:t>Slide body text</a:t>
            </a:r>
          </a:p>
          <a:p>
            <a:pPr lvl="1"/>
            <a:r>
              <a:rPr lang="en-US" dirty="0" smtClean="0"/>
              <a:t>First level bullet text</a:t>
            </a:r>
          </a:p>
          <a:p>
            <a:pPr lvl="2"/>
            <a:r>
              <a:rPr lang="en-US" dirty="0" smtClean="0"/>
              <a:t>Second level</a:t>
            </a:r>
          </a:p>
          <a:p>
            <a:pPr lvl="0"/>
            <a:endParaRPr lang="en-AU" dirty="0"/>
          </a:p>
        </p:txBody>
      </p:sp>
      <p:sp>
        <p:nvSpPr>
          <p:cNvPr id="4" name="Content Placeholder 5"/>
          <p:cNvSpPr>
            <a:spLocks noGrp="1"/>
          </p:cNvSpPr>
          <p:nvPr>
            <p:ph sz="quarter" idx="13" hasCustomPrompt="1"/>
          </p:nvPr>
        </p:nvSpPr>
        <p:spPr>
          <a:xfrm>
            <a:off x="428581" y="1423178"/>
            <a:ext cx="12001584" cy="571504"/>
          </a:xfrm>
        </p:spPr>
        <p:txBody>
          <a:bodyPr/>
          <a:lstStyle>
            <a:lvl1pPr marL="390525" marR="0" indent="-390525" algn="l" defTabSz="1042988" rtl="0" eaLnBrk="1" fontAlgn="base" latinLnBrk="0" hangingPunct="1">
              <a:lnSpc>
                <a:spcPct val="100000"/>
              </a:lnSpc>
              <a:spcBef>
                <a:spcPct val="20000"/>
              </a:spcBef>
              <a:spcAft>
                <a:spcPct val="0"/>
              </a:spcAft>
              <a:buClrTx/>
              <a:buSzTx/>
              <a:buFontTx/>
              <a:buNone/>
              <a:tabLst/>
              <a:defRPr b="1">
                <a:solidFill>
                  <a:srgbClr val="0070C0"/>
                </a:solidFill>
              </a:defRPr>
            </a:lvl1pPr>
          </a:lstStyle>
          <a:p>
            <a:pPr marL="390525" marR="0" lvl="0" indent="-390525" algn="l" defTabSz="1042988" rtl="0" eaLnBrk="1" fontAlgn="base" latinLnBrk="0" hangingPunct="1">
              <a:lnSpc>
                <a:spcPct val="100000"/>
              </a:lnSpc>
              <a:spcBef>
                <a:spcPct val="20000"/>
              </a:spcBef>
              <a:spcAft>
                <a:spcPct val="0"/>
              </a:spcAft>
              <a:buClrTx/>
              <a:buSzTx/>
              <a:buFontTx/>
              <a:buNone/>
              <a:tabLst/>
              <a:defRPr/>
            </a:pPr>
            <a:r>
              <a:rPr lang="en-US" dirty="0" smtClean="0"/>
              <a:t>Sub heading</a:t>
            </a:r>
            <a:endParaRPr lang="en-AU" dirty="0"/>
          </a:p>
        </p:txBody>
      </p:sp>
      <p:pic>
        <p:nvPicPr>
          <p:cNvPr id="5" name="Picture 6" descr="MCClogo"/>
          <p:cNvPicPr>
            <a:picLocks noChangeAspect="1" noChangeArrowheads="1"/>
          </p:cNvPicPr>
          <p:nvPr userDrawn="1"/>
        </p:nvPicPr>
        <p:blipFill>
          <a:blip r:embed="rId2" cstate="print"/>
          <a:srcRect/>
          <a:stretch>
            <a:fillRect/>
          </a:stretch>
        </p:blipFill>
        <p:spPr bwMode="auto">
          <a:xfrm>
            <a:off x="11591745" y="6628380"/>
            <a:ext cx="1525765" cy="576220"/>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1282" y="4858960"/>
            <a:ext cx="11415018" cy="1501691"/>
          </a:xfrm>
        </p:spPr>
        <p:txBody>
          <a:bodyPr anchor="t"/>
          <a:lstStyle>
            <a:lvl1pPr algn="l">
              <a:defRPr sz="2300" b="1" cap="all"/>
            </a:lvl1pPr>
          </a:lstStyle>
          <a:p>
            <a:r>
              <a:rPr lang="en-US" smtClean="0"/>
              <a:t>Click to edit Master title style</a:t>
            </a:r>
            <a:endParaRPr lang="en-AU"/>
          </a:p>
        </p:txBody>
      </p:sp>
      <p:sp>
        <p:nvSpPr>
          <p:cNvPr id="3" name="Text Placeholder 2"/>
          <p:cNvSpPr>
            <a:spLocks noGrp="1"/>
          </p:cNvSpPr>
          <p:nvPr>
            <p:ph type="body" idx="1"/>
          </p:nvPr>
        </p:nvSpPr>
        <p:spPr>
          <a:xfrm>
            <a:off x="1061282" y="3204413"/>
            <a:ext cx="11415018" cy="1654547"/>
          </a:xfrm>
        </p:spPr>
        <p:txBody>
          <a:bodyPr anchor="b"/>
          <a:lstStyle>
            <a:lvl1pPr marL="0" indent="0">
              <a:buNone/>
              <a:defRPr sz="1200"/>
            </a:lvl1pPr>
            <a:lvl2pPr marL="266593" indent="0">
              <a:buNone/>
              <a:defRPr sz="1000"/>
            </a:lvl2pPr>
            <a:lvl3pPr marL="533187" indent="0">
              <a:buNone/>
              <a:defRPr sz="900"/>
            </a:lvl3pPr>
            <a:lvl4pPr marL="799780" indent="0">
              <a:buNone/>
              <a:defRPr sz="800"/>
            </a:lvl4pPr>
            <a:lvl5pPr marL="1066373" indent="0">
              <a:buNone/>
              <a:defRPr sz="800"/>
            </a:lvl5pPr>
            <a:lvl6pPr marL="1332967" indent="0">
              <a:buNone/>
              <a:defRPr sz="800"/>
            </a:lvl6pPr>
            <a:lvl7pPr marL="1599560" indent="0">
              <a:buNone/>
              <a:defRPr sz="800"/>
            </a:lvl7pPr>
            <a:lvl8pPr marL="1866153" indent="0">
              <a:buNone/>
              <a:defRPr sz="800"/>
            </a:lvl8pPr>
            <a:lvl9pPr marL="2132747" indent="0">
              <a:buNone/>
              <a:defRPr sz="800"/>
            </a:lvl9pPr>
          </a:lstStyle>
          <a:p>
            <a:pPr lvl="0"/>
            <a:r>
              <a:rPr lang="en-US" smtClean="0"/>
              <a:t>Click to edit Master text styles</a:t>
            </a:r>
          </a:p>
        </p:txBody>
      </p:sp>
      <p:sp>
        <p:nvSpPr>
          <p:cNvPr id="4" name="Rectangle 4"/>
          <p:cNvSpPr>
            <a:spLocks noGrp="1" noChangeArrowheads="1"/>
          </p:cNvSpPr>
          <p:nvPr>
            <p:ph type="dt" sz="half" idx="10"/>
          </p:nvPr>
        </p:nvSpPr>
        <p:spPr>
          <a:xfrm>
            <a:off x="1007616" y="6889625"/>
            <a:ext cx="2798007" cy="503034"/>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587474" y="6889625"/>
            <a:ext cx="4255303" cy="503034"/>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9624627" y="6889625"/>
            <a:ext cx="2798007" cy="503034"/>
          </a:xfrm>
          <a:prstGeom prst="rect">
            <a:avLst/>
          </a:prstGeom>
          <a:ln/>
        </p:spPr>
        <p:txBody>
          <a:bodyPr/>
          <a:lstStyle>
            <a:lvl1pPr>
              <a:defRPr/>
            </a:lvl1pPr>
          </a:lstStyle>
          <a:p>
            <a:pPr>
              <a:defRPr/>
            </a:pPr>
            <a:fld id="{BA13DE94-1D1C-4167-B690-EFA4EB7D9A4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0019" y="565921"/>
            <a:ext cx="11922615" cy="785818"/>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500019" y="2066119"/>
            <a:ext cx="11922615" cy="52149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Content Placeholder 5"/>
          <p:cNvSpPr>
            <a:spLocks noGrp="1"/>
          </p:cNvSpPr>
          <p:nvPr>
            <p:ph sz="quarter" idx="13" hasCustomPrompt="1"/>
          </p:nvPr>
        </p:nvSpPr>
        <p:spPr>
          <a:xfrm>
            <a:off x="500019" y="1423178"/>
            <a:ext cx="11930146" cy="571504"/>
          </a:xfrm>
        </p:spPr>
        <p:txBody>
          <a:bodyPr/>
          <a:lstStyle>
            <a:lvl1pPr marL="390525" marR="0" indent="-390525" algn="l" defTabSz="1042988" rtl="0" eaLnBrk="1" fontAlgn="base" latinLnBrk="0" hangingPunct="1">
              <a:lnSpc>
                <a:spcPct val="100000"/>
              </a:lnSpc>
              <a:spcBef>
                <a:spcPct val="20000"/>
              </a:spcBef>
              <a:spcAft>
                <a:spcPct val="0"/>
              </a:spcAft>
              <a:buClrTx/>
              <a:buSzTx/>
              <a:buFontTx/>
              <a:buNone/>
              <a:tabLst/>
              <a:defRPr b="1">
                <a:solidFill>
                  <a:srgbClr val="0070C0"/>
                </a:solidFill>
              </a:defRPr>
            </a:lvl1pPr>
          </a:lstStyle>
          <a:p>
            <a:pPr marL="390525" marR="0" lvl="0" indent="-390525" algn="l" defTabSz="1042988" rtl="0" eaLnBrk="1" fontAlgn="base" latinLnBrk="0" hangingPunct="1">
              <a:lnSpc>
                <a:spcPct val="100000"/>
              </a:lnSpc>
              <a:spcBef>
                <a:spcPct val="20000"/>
              </a:spcBef>
              <a:spcAft>
                <a:spcPct val="0"/>
              </a:spcAft>
              <a:buClrTx/>
              <a:buSzTx/>
              <a:buFontTx/>
              <a:buNone/>
              <a:tabLst/>
              <a:defRPr/>
            </a:pPr>
            <a:r>
              <a:rPr lang="en-US" dirty="0" smtClean="0"/>
              <a:t>Sub heading</a:t>
            </a:r>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1007616" y="2183521"/>
            <a:ext cx="5662634" cy="453842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759075" y="2183521"/>
            <a:ext cx="5663559" cy="453842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noChangeArrowheads="1"/>
          </p:cNvSpPr>
          <p:nvPr>
            <p:ph type="dt" sz="half" idx="10"/>
          </p:nvPr>
        </p:nvSpPr>
        <p:spPr>
          <a:xfrm>
            <a:off x="1007616" y="6889625"/>
            <a:ext cx="2798007" cy="503034"/>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587474" y="6889625"/>
            <a:ext cx="4255303" cy="503034"/>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9624627" y="6889625"/>
            <a:ext cx="2798007" cy="503034"/>
          </a:xfrm>
          <a:prstGeom prst="rect">
            <a:avLst/>
          </a:prstGeom>
          <a:ln/>
        </p:spPr>
        <p:txBody>
          <a:bodyPr/>
          <a:lstStyle>
            <a:lvl1pPr>
              <a:defRPr/>
            </a:lvl1pPr>
          </a:lstStyle>
          <a:p>
            <a:pPr>
              <a:defRPr/>
            </a:pPr>
            <a:fld id="{67D2F3F1-8521-41DB-8FF1-9A660E2BBEC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1744" y="302932"/>
            <a:ext cx="12086762" cy="1259902"/>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71744" y="1692530"/>
            <a:ext cx="5933737" cy="704989"/>
          </a:xfrm>
        </p:spPr>
        <p:txBody>
          <a:bodyPr anchor="b"/>
          <a:lstStyle>
            <a:lvl1pPr marL="0" indent="0">
              <a:buNone/>
              <a:defRPr sz="1400" b="1"/>
            </a:lvl1pPr>
            <a:lvl2pPr marL="266593" indent="0">
              <a:buNone/>
              <a:defRPr sz="1200" b="1"/>
            </a:lvl2pPr>
            <a:lvl3pPr marL="533187" indent="0">
              <a:buNone/>
              <a:defRPr sz="1000" b="1"/>
            </a:lvl3pPr>
            <a:lvl4pPr marL="799780" indent="0">
              <a:buNone/>
              <a:defRPr sz="900" b="1"/>
            </a:lvl4pPr>
            <a:lvl5pPr marL="1066373" indent="0">
              <a:buNone/>
              <a:defRPr sz="900" b="1"/>
            </a:lvl5pPr>
            <a:lvl6pPr marL="1332967" indent="0">
              <a:buNone/>
              <a:defRPr sz="900" b="1"/>
            </a:lvl6pPr>
            <a:lvl7pPr marL="1599560" indent="0">
              <a:buNone/>
              <a:defRPr sz="900" b="1"/>
            </a:lvl7pPr>
            <a:lvl8pPr marL="1866153" indent="0">
              <a:buNone/>
              <a:defRPr sz="900" b="1"/>
            </a:lvl8pPr>
            <a:lvl9pPr marL="2132747"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671744" y="2397519"/>
            <a:ext cx="5933737" cy="435685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821993" y="1692530"/>
            <a:ext cx="5936513" cy="704989"/>
          </a:xfrm>
        </p:spPr>
        <p:txBody>
          <a:bodyPr anchor="b"/>
          <a:lstStyle>
            <a:lvl1pPr marL="0" indent="0">
              <a:buNone/>
              <a:defRPr sz="1400" b="1"/>
            </a:lvl1pPr>
            <a:lvl2pPr marL="266593" indent="0">
              <a:buNone/>
              <a:defRPr sz="1200" b="1"/>
            </a:lvl2pPr>
            <a:lvl3pPr marL="533187" indent="0">
              <a:buNone/>
              <a:defRPr sz="1000" b="1"/>
            </a:lvl3pPr>
            <a:lvl4pPr marL="799780" indent="0">
              <a:buNone/>
              <a:defRPr sz="900" b="1"/>
            </a:lvl4pPr>
            <a:lvl5pPr marL="1066373" indent="0">
              <a:buNone/>
              <a:defRPr sz="900" b="1"/>
            </a:lvl5pPr>
            <a:lvl6pPr marL="1332967" indent="0">
              <a:buNone/>
              <a:defRPr sz="900" b="1"/>
            </a:lvl6pPr>
            <a:lvl7pPr marL="1599560" indent="0">
              <a:buNone/>
              <a:defRPr sz="900" b="1"/>
            </a:lvl7pPr>
            <a:lvl8pPr marL="1866153" indent="0">
              <a:buNone/>
              <a:defRPr sz="900" b="1"/>
            </a:lvl8pPr>
            <a:lvl9pPr marL="2132747"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6821993" y="2397519"/>
            <a:ext cx="5936513" cy="435685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4"/>
          <p:cNvSpPr>
            <a:spLocks noGrp="1" noChangeArrowheads="1"/>
          </p:cNvSpPr>
          <p:nvPr>
            <p:ph type="dt" sz="half" idx="10"/>
          </p:nvPr>
        </p:nvSpPr>
        <p:spPr>
          <a:xfrm>
            <a:off x="1007616" y="6889625"/>
            <a:ext cx="2798007" cy="503034"/>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4587474" y="6889625"/>
            <a:ext cx="4255303" cy="503034"/>
          </a:xfrm>
          <a:prstGeom prst="rect">
            <a:avLst/>
          </a:prstGeom>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9624627" y="6889625"/>
            <a:ext cx="2798007" cy="503034"/>
          </a:xfrm>
          <a:prstGeom prst="rect">
            <a:avLst/>
          </a:prstGeom>
          <a:ln/>
        </p:spPr>
        <p:txBody>
          <a:bodyPr/>
          <a:lstStyle>
            <a:lvl1pPr>
              <a:defRPr/>
            </a:lvl1pPr>
          </a:lstStyle>
          <a:p>
            <a:pPr>
              <a:defRPr/>
            </a:pPr>
            <a:fld id="{5D87E5F1-56DC-4BCC-B030-C32B123E697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4"/>
          <p:cNvSpPr>
            <a:spLocks noGrp="1" noChangeArrowheads="1"/>
          </p:cNvSpPr>
          <p:nvPr>
            <p:ph type="dt" sz="half" idx="10"/>
          </p:nvPr>
        </p:nvSpPr>
        <p:spPr>
          <a:xfrm>
            <a:off x="1007616" y="6889625"/>
            <a:ext cx="2798007" cy="503034"/>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4587474" y="6889625"/>
            <a:ext cx="4255303" cy="503034"/>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9624627" y="6889625"/>
            <a:ext cx="2798007" cy="503034"/>
          </a:xfrm>
          <a:prstGeom prst="rect">
            <a:avLst/>
          </a:prstGeom>
          <a:ln/>
        </p:spPr>
        <p:txBody>
          <a:bodyPr/>
          <a:lstStyle>
            <a:lvl1pPr>
              <a:defRPr/>
            </a:lvl1pPr>
          </a:lstStyle>
          <a:p>
            <a:pPr>
              <a:defRPr/>
            </a:pPr>
            <a:fld id="{1F5F8F1D-2D13-415F-862B-624023B4FF4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007616" y="6889625"/>
            <a:ext cx="2798007" cy="503034"/>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4587474" y="6889625"/>
            <a:ext cx="4255303" cy="503034"/>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9624627" y="6889625"/>
            <a:ext cx="2798007" cy="503034"/>
          </a:xfrm>
          <a:prstGeom prst="rect">
            <a:avLst/>
          </a:prstGeom>
          <a:ln/>
        </p:spPr>
        <p:txBody>
          <a:bodyPr/>
          <a:lstStyle>
            <a:lvl1pPr>
              <a:defRPr/>
            </a:lvl1pPr>
          </a:lstStyle>
          <a:p>
            <a:pPr>
              <a:defRPr/>
            </a:pPr>
            <a:fld id="{53FAB9AC-E04F-44AC-8ABB-7D1CD02B344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0019" y="565921"/>
            <a:ext cx="11922615" cy="857256"/>
          </a:xfrm>
          <a:prstGeom prst="rect">
            <a:avLst/>
          </a:prstGeom>
          <a:noFill/>
          <a:ln w="9525">
            <a:noFill/>
            <a:miter lim="800000"/>
            <a:headEnd/>
            <a:tailEnd/>
          </a:ln>
        </p:spPr>
        <p:txBody>
          <a:bodyPr vert="horz" wrap="square" lIns="119941" tIns="59971" rIns="119941" bIns="59971"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500019" y="2208995"/>
            <a:ext cx="11922615" cy="5072098"/>
          </a:xfrm>
          <a:prstGeom prst="rect">
            <a:avLst/>
          </a:prstGeom>
          <a:noFill/>
          <a:ln w="9525">
            <a:noFill/>
            <a:miter lim="800000"/>
            <a:headEnd/>
            <a:tailEnd/>
          </a:ln>
        </p:spPr>
        <p:txBody>
          <a:bodyPr vert="horz" wrap="square" lIns="119941" tIns="59971" rIns="119941" bIns="59971" numCol="1" anchor="t" anchorCtr="0" compatLnSpc="1">
            <a:prstTxWarp prst="textNoShape">
              <a:avLst/>
            </a:prstTxWarp>
          </a:bodyPr>
          <a:lstStyle/>
          <a:p>
            <a:pPr lvl="0"/>
            <a:r>
              <a:rPr lang="en-US" dirty="0" smtClean="0"/>
              <a:t>Slide body text</a:t>
            </a:r>
          </a:p>
          <a:p>
            <a:pPr lvl="1"/>
            <a:r>
              <a:rPr lang="en-US" dirty="0" smtClean="0"/>
              <a:t>First level bullet text</a:t>
            </a:r>
          </a:p>
          <a:p>
            <a:pPr lvl="2"/>
            <a:r>
              <a:rPr lang="en-US" dirty="0" smtClean="0"/>
              <a:t>Second level</a:t>
            </a:r>
          </a:p>
          <a:p>
            <a:pPr lvl="0"/>
            <a:endParaRPr lang="en-US" dirty="0" smtClean="0"/>
          </a:p>
        </p:txBody>
      </p:sp>
      <p:pic>
        <p:nvPicPr>
          <p:cNvPr id="7" name="Picture 5" descr="MCCbanner"/>
          <p:cNvPicPr>
            <a:picLocks noChangeAspect="1" noChangeArrowheads="1"/>
          </p:cNvPicPr>
          <p:nvPr/>
        </p:nvPicPr>
        <p:blipFill>
          <a:blip r:embed="rId15" cstate="print"/>
          <a:srcRect/>
          <a:stretch>
            <a:fillRect/>
          </a:stretch>
        </p:blipFill>
        <p:spPr bwMode="auto">
          <a:xfrm>
            <a:off x="0" y="0"/>
            <a:ext cx="13438577" cy="45671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6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1199670" rtl="0" eaLnBrk="1" fontAlgn="base" hangingPunct="1">
        <a:spcBef>
          <a:spcPct val="0"/>
        </a:spcBef>
        <a:spcAft>
          <a:spcPct val="0"/>
        </a:spcAft>
        <a:defRPr sz="3600" b="1">
          <a:solidFill>
            <a:srgbClr val="004286"/>
          </a:solidFill>
          <a:latin typeface="+mj-lt"/>
          <a:ea typeface="+mj-ea"/>
          <a:cs typeface="+mj-cs"/>
        </a:defRPr>
      </a:lvl1pPr>
      <a:lvl2pPr algn="ctr" defTabSz="1199670" rtl="0" eaLnBrk="1" fontAlgn="base" hangingPunct="1">
        <a:spcBef>
          <a:spcPct val="0"/>
        </a:spcBef>
        <a:spcAft>
          <a:spcPct val="0"/>
        </a:spcAft>
        <a:defRPr sz="5800">
          <a:solidFill>
            <a:schemeClr val="tx2"/>
          </a:solidFill>
          <a:latin typeface="Arial" charset="0"/>
          <a:ea typeface="ＭＳ Ｐゴシック" pitchFamily="84" charset="-128"/>
        </a:defRPr>
      </a:lvl2pPr>
      <a:lvl3pPr algn="ctr" defTabSz="1199670" rtl="0" eaLnBrk="1" fontAlgn="base" hangingPunct="1">
        <a:spcBef>
          <a:spcPct val="0"/>
        </a:spcBef>
        <a:spcAft>
          <a:spcPct val="0"/>
        </a:spcAft>
        <a:defRPr sz="5800">
          <a:solidFill>
            <a:schemeClr val="tx2"/>
          </a:solidFill>
          <a:latin typeface="Arial" charset="0"/>
          <a:ea typeface="ＭＳ Ｐゴシック" pitchFamily="84" charset="-128"/>
        </a:defRPr>
      </a:lvl3pPr>
      <a:lvl4pPr algn="ctr" defTabSz="1199670" rtl="0" eaLnBrk="1" fontAlgn="base" hangingPunct="1">
        <a:spcBef>
          <a:spcPct val="0"/>
        </a:spcBef>
        <a:spcAft>
          <a:spcPct val="0"/>
        </a:spcAft>
        <a:defRPr sz="5800">
          <a:solidFill>
            <a:schemeClr val="tx2"/>
          </a:solidFill>
          <a:latin typeface="Arial" charset="0"/>
          <a:ea typeface="ＭＳ Ｐゴシック" pitchFamily="84" charset="-128"/>
        </a:defRPr>
      </a:lvl4pPr>
      <a:lvl5pPr algn="ctr" defTabSz="1199670" rtl="0" eaLnBrk="1" fontAlgn="base" hangingPunct="1">
        <a:spcBef>
          <a:spcPct val="0"/>
        </a:spcBef>
        <a:spcAft>
          <a:spcPct val="0"/>
        </a:spcAft>
        <a:defRPr sz="5800">
          <a:solidFill>
            <a:schemeClr val="tx2"/>
          </a:solidFill>
          <a:latin typeface="Arial" charset="0"/>
          <a:ea typeface="ＭＳ Ｐゴシック" pitchFamily="84" charset="-128"/>
        </a:defRPr>
      </a:lvl5pPr>
      <a:lvl6pPr marL="266593" algn="ctr" defTabSz="1199670" rtl="0" eaLnBrk="1" fontAlgn="base" hangingPunct="1">
        <a:spcBef>
          <a:spcPct val="0"/>
        </a:spcBef>
        <a:spcAft>
          <a:spcPct val="0"/>
        </a:spcAft>
        <a:defRPr sz="5800">
          <a:solidFill>
            <a:schemeClr val="tx2"/>
          </a:solidFill>
          <a:latin typeface="Arial" charset="0"/>
          <a:ea typeface="ＭＳ Ｐゴシック" pitchFamily="84" charset="-128"/>
        </a:defRPr>
      </a:lvl6pPr>
      <a:lvl7pPr marL="533187" algn="ctr" defTabSz="1199670" rtl="0" eaLnBrk="1" fontAlgn="base" hangingPunct="1">
        <a:spcBef>
          <a:spcPct val="0"/>
        </a:spcBef>
        <a:spcAft>
          <a:spcPct val="0"/>
        </a:spcAft>
        <a:defRPr sz="5800">
          <a:solidFill>
            <a:schemeClr val="tx2"/>
          </a:solidFill>
          <a:latin typeface="Arial" charset="0"/>
          <a:ea typeface="ＭＳ Ｐゴシック" pitchFamily="84" charset="-128"/>
        </a:defRPr>
      </a:lvl7pPr>
      <a:lvl8pPr marL="799780" algn="ctr" defTabSz="1199670" rtl="0" eaLnBrk="1" fontAlgn="base" hangingPunct="1">
        <a:spcBef>
          <a:spcPct val="0"/>
        </a:spcBef>
        <a:spcAft>
          <a:spcPct val="0"/>
        </a:spcAft>
        <a:defRPr sz="5800">
          <a:solidFill>
            <a:schemeClr val="tx2"/>
          </a:solidFill>
          <a:latin typeface="Arial" charset="0"/>
          <a:ea typeface="ＭＳ Ｐゴシック" pitchFamily="84" charset="-128"/>
        </a:defRPr>
      </a:lvl8pPr>
      <a:lvl9pPr marL="1066373" algn="ctr" defTabSz="1199670" rtl="0" eaLnBrk="1" fontAlgn="base" hangingPunct="1">
        <a:spcBef>
          <a:spcPct val="0"/>
        </a:spcBef>
        <a:spcAft>
          <a:spcPct val="0"/>
        </a:spcAft>
        <a:defRPr sz="5800">
          <a:solidFill>
            <a:schemeClr val="tx2"/>
          </a:solidFill>
          <a:latin typeface="Arial" charset="0"/>
          <a:ea typeface="ＭＳ Ｐゴシック" pitchFamily="84" charset="-128"/>
        </a:defRPr>
      </a:lvl9pPr>
    </p:titleStyle>
    <p:bodyStyle>
      <a:lvl1pPr marL="448951" indent="-448951" algn="l" defTabSz="1199670" rtl="0" eaLnBrk="1" fontAlgn="base" hangingPunct="1">
        <a:spcBef>
          <a:spcPct val="20000"/>
        </a:spcBef>
        <a:spcAft>
          <a:spcPct val="0"/>
        </a:spcAft>
        <a:buFont typeface="Arial" pitchFamily="34" charset="0"/>
        <a:buNone/>
        <a:defRPr sz="2400">
          <a:solidFill>
            <a:schemeClr val="tx1"/>
          </a:solidFill>
          <a:latin typeface="+mn-lt"/>
          <a:ea typeface="+mn-ea"/>
          <a:cs typeface="+mn-cs"/>
        </a:defRPr>
      </a:lvl1pPr>
      <a:lvl2pPr marL="974732" indent="-375823" algn="l" defTabSz="1199670" rtl="0" eaLnBrk="1" fontAlgn="base" hangingPunct="1">
        <a:spcBef>
          <a:spcPct val="20000"/>
        </a:spcBef>
        <a:spcAft>
          <a:spcPct val="0"/>
        </a:spcAft>
        <a:buChar char="–"/>
        <a:defRPr sz="2400">
          <a:solidFill>
            <a:schemeClr val="tx1"/>
          </a:solidFill>
          <a:latin typeface="+mn-lt"/>
          <a:ea typeface="+mn-ea"/>
        </a:defRPr>
      </a:lvl2pPr>
      <a:lvl3pPr marL="1498662" indent="-298992" algn="l" defTabSz="1199670" rtl="0" eaLnBrk="1" fontAlgn="base" hangingPunct="1">
        <a:spcBef>
          <a:spcPct val="20000"/>
        </a:spcBef>
        <a:spcAft>
          <a:spcPct val="0"/>
        </a:spcAft>
        <a:buChar char="•"/>
        <a:defRPr sz="2400">
          <a:solidFill>
            <a:schemeClr val="tx1"/>
          </a:solidFill>
          <a:latin typeface="+mn-lt"/>
          <a:ea typeface="+mn-ea"/>
        </a:defRPr>
      </a:lvl3pPr>
      <a:lvl4pPr marL="2099422" indent="-300843" algn="l" defTabSz="1199670" rtl="0" eaLnBrk="1" fontAlgn="base" hangingPunct="1">
        <a:spcBef>
          <a:spcPct val="20000"/>
        </a:spcBef>
        <a:spcAft>
          <a:spcPct val="0"/>
        </a:spcAft>
        <a:buChar char="–"/>
        <a:defRPr sz="2400">
          <a:solidFill>
            <a:schemeClr val="tx1"/>
          </a:solidFill>
          <a:latin typeface="+mn-lt"/>
          <a:ea typeface="+mn-ea"/>
        </a:defRPr>
      </a:lvl4pPr>
      <a:lvl5pPr marL="2698332" indent="-298992" algn="l" defTabSz="1199670" rtl="0" eaLnBrk="1" fontAlgn="base" hangingPunct="1">
        <a:spcBef>
          <a:spcPct val="20000"/>
        </a:spcBef>
        <a:spcAft>
          <a:spcPct val="0"/>
        </a:spcAft>
        <a:buChar char="»"/>
        <a:defRPr sz="2400">
          <a:solidFill>
            <a:schemeClr val="tx1"/>
          </a:solidFill>
          <a:latin typeface="+mn-lt"/>
          <a:ea typeface="+mn-ea"/>
        </a:defRPr>
      </a:lvl5pPr>
      <a:lvl6pPr marL="2964925" indent="-298992" algn="l" defTabSz="1199670" rtl="0" eaLnBrk="1" fontAlgn="base" hangingPunct="1">
        <a:spcBef>
          <a:spcPct val="20000"/>
        </a:spcBef>
        <a:spcAft>
          <a:spcPct val="0"/>
        </a:spcAft>
        <a:buChar char="»"/>
        <a:defRPr sz="2600">
          <a:solidFill>
            <a:schemeClr val="tx1"/>
          </a:solidFill>
          <a:latin typeface="+mn-lt"/>
          <a:ea typeface="+mn-ea"/>
        </a:defRPr>
      </a:lvl6pPr>
      <a:lvl7pPr marL="3231519" indent="-298992" algn="l" defTabSz="1199670" rtl="0" eaLnBrk="1" fontAlgn="base" hangingPunct="1">
        <a:spcBef>
          <a:spcPct val="20000"/>
        </a:spcBef>
        <a:spcAft>
          <a:spcPct val="0"/>
        </a:spcAft>
        <a:buChar char="»"/>
        <a:defRPr sz="2600">
          <a:solidFill>
            <a:schemeClr val="tx1"/>
          </a:solidFill>
          <a:latin typeface="+mn-lt"/>
          <a:ea typeface="+mn-ea"/>
        </a:defRPr>
      </a:lvl7pPr>
      <a:lvl8pPr marL="3498112" indent="-298992" algn="l" defTabSz="1199670" rtl="0" eaLnBrk="1" fontAlgn="base" hangingPunct="1">
        <a:spcBef>
          <a:spcPct val="20000"/>
        </a:spcBef>
        <a:spcAft>
          <a:spcPct val="0"/>
        </a:spcAft>
        <a:buChar char="»"/>
        <a:defRPr sz="2600">
          <a:solidFill>
            <a:schemeClr val="tx1"/>
          </a:solidFill>
          <a:latin typeface="+mn-lt"/>
          <a:ea typeface="+mn-ea"/>
        </a:defRPr>
      </a:lvl8pPr>
      <a:lvl9pPr marL="3764705" indent="-298992" algn="l" defTabSz="1199670" rtl="0" eaLnBrk="1" fontAlgn="base" hangingPunct="1">
        <a:spcBef>
          <a:spcPct val="20000"/>
        </a:spcBef>
        <a:spcAft>
          <a:spcPct val="0"/>
        </a:spcAft>
        <a:buChar char="»"/>
        <a:defRPr sz="2600">
          <a:solidFill>
            <a:schemeClr val="tx1"/>
          </a:solidFill>
          <a:latin typeface="+mn-lt"/>
          <a:ea typeface="+mn-ea"/>
        </a:defRPr>
      </a:lvl9pPr>
    </p:bodyStyle>
    <p:otherStyle>
      <a:defPPr>
        <a:defRPr lang="en-US"/>
      </a:defPPr>
      <a:lvl1pPr marL="0" algn="l" defTabSz="533187" rtl="0" eaLnBrk="1" latinLnBrk="0" hangingPunct="1">
        <a:defRPr sz="1000" kern="1200">
          <a:solidFill>
            <a:schemeClr val="tx1"/>
          </a:solidFill>
          <a:latin typeface="+mn-lt"/>
          <a:ea typeface="+mn-ea"/>
          <a:cs typeface="+mn-cs"/>
        </a:defRPr>
      </a:lvl1pPr>
      <a:lvl2pPr marL="266593" algn="l" defTabSz="533187" rtl="0" eaLnBrk="1" latinLnBrk="0" hangingPunct="1">
        <a:defRPr sz="1000" kern="1200">
          <a:solidFill>
            <a:schemeClr val="tx1"/>
          </a:solidFill>
          <a:latin typeface="+mn-lt"/>
          <a:ea typeface="+mn-ea"/>
          <a:cs typeface="+mn-cs"/>
        </a:defRPr>
      </a:lvl2pPr>
      <a:lvl3pPr marL="533187" algn="l" defTabSz="533187" rtl="0" eaLnBrk="1" latinLnBrk="0" hangingPunct="1">
        <a:defRPr sz="1000" kern="1200">
          <a:solidFill>
            <a:schemeClr val="tx1"/>
          </a:solidFill>
          <a:latin typeface="+mn-lt"/>
          <a:ea typeface="+mn-ea"/>
          <a:cs typeface="+mn-cs"/>
        </a:defRPr>
      </a:lvl3pPr>
      <a:lvl4pPr marL="799780" algn="l" defTabSz="533187" rtl="0" eaLnBrk="1" latinLnBrk="0" hangingPunct="1">
        <a:defRPr sz="1000" kern="1200">
          <a:solidFill>
            <a:schemeClr val="tx1"/>
          </a:solidFill>
          <a:latin typeface="+mn-lt"/>
          <a:ea typeface="+mn-ea"/>
          <a:cs typeface="+mn-cs"/>
        </a:defRPr>
      </a:lvl4pPr>
      <a:lvl5pPr marL="1066373" algn="l" defTabSz="533187" rtl="0" eaLnBrk="1" latinLnBrk="0" hangingPunct="1">
        <a:defRPr sz="1000" kern="1200">
          <a:solidFill>
            <a:schemeClr val="tx1"/>
          </a:solidFill>
          <a:latin typeface="+mn-lt"/>
          <a:ea typeface="+mn-ea"/>
          <a:cs typeface="+mn-cs"/>
        </a:defRPr>
      </a:lvl5pPr>
      <a:lvl6pPr marL="1332967" algn="l" defTabSz="533187" rtl="0" eaLnBrk="1" latinLnBrk="0" hangingPunct="1">
        <a:defRPr sz="1000" kern="1200">
          <a:solidFill>
            <a:schemeClr val="tx1"/>
          </a:solidFill>
          <a:latin typeface="+mn-lt"/>
          <a:ea typeface="+mn-ea"/>
          <a:cs typeface="+mn-cs"/>
        </a:defRPr>
      </a:lvl6pPr>
      <a:lvl7pPr marL="1599560" algn="l" defTabSz="533187" rtl="0" eaLnBrk="1" latinLnBrk="0" hangingPunct="1">
        <a:defRPr sz="1000" kern="1200">
          <a:solidFill>
            <a:schemeClr val="tx1"/>
          </a:solidFill>
          <a:latin typeface="+mn-lt"/>
          <a:ea typeface="+mn-ea"/>
          <a:cs typeface="+mn-cs"/>
        </a:defRPr>
      </a:lvl7pPr>
      <a:lvl8pPr marL="1866153" algn="l" defTabSz="533187" rtl="0" eaLnBrk="1" latinLnBrk="0" hangingPunct="1">
        <a:defRPr sz="1000" kern="1200">
          <a:solidFill>
            <a:schemeClr val="tx1"/>
          </a:solidFill>
          <a:latin typeface="+mn-lt"/>
          <a:ea typeface="+mn-ea"/>
          <a:cs typeface="+mn-cs"/>
        </a:defRPr>
      </a:lvl8pPr>
      <a:lvl9pPr marL="2132747" algn="l" defTabSz="533187" rtl="0" eaLnBrk="1" latinLnBrk="0" hangingPunct="1">
        <a:defRPr sz="1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7" Type="http://schemas.openxmlformats.org/officeDocument/2006/relationships/image" Target="../media/image7.png"/><Relationship Id="rId2" Type="http://schemas.openxmlformats.org/officeDocument/2006/relationships/chart" Target="../charts/chart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image" Target="../media/image7.png"/><Relationship Id="rId2" Type="http://schemas.openxmlformats.org/officeDocument/2006/relationships/chart" Target="../charts/chart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2.xml"/><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chart" Target="../charts/chart14.xml"/><Relationship Id="rId4" Type="http://schemas.openxmlformats.org/officeDocument/2006/relationships/chart" Target="../charts/chart13.xml"/><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5.xml"/><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chart" Target="../charts/chart17.xml"/><Relationship Id="rId4" Type="http://schemas.openxmlformats.org/officeDocument/2006/relationships/chart" Target="../charts/chart16.xml"/><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18.xml"/><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chart" Target="../charts/chart19.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20.xml"/><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chart" Target="../charts/chart21.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22.xml"/><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chart" Target="../charts/chart23.xml"/></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24.xml"/><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chart" Target="../charts/chart25.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climateworksaustralia.org/project/current-project/business-case-environmental-upgrade-agreements"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sa.gov.au/upload/franchise/Water,%20energy%20and%20environment/climate_change/documents/EUF/EUF_businessmodel.pdf"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hyperlink" Target="http://www.thefifthestate.com.au/wp-content/uploads/2010/09/deloitte.pdf" TargetMode="External"/><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youtube.com/watch?v=e1K5EC1Wo-s"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3.xml"/><Relationship Id="rId7" Type="http://schemas.openxmlformats.org/officeDocument/2006/relationships/image" Target="../media/image10.png"/><Relationship Id="rId2" Type="http://schemas.openxmlformats.org/officeDocument/2006/relationships/hyperlink" Target="http://www.thefifthestate.com.au/wp-content/uploads/2010/09/deloitte.pdf" TargetMode="Externa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5.xml"/><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chart" Target="../charts/chart7.xml"/><Relationship Id="rId4" Type="http://schemas.openxmlformats.org/officeDocument/2006/relationships/chart" Target="../charts/chart6.xm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0019" y="2130124"/>
            <a:ext cx="9095425" cy="3579333"/>
          </a:xfrm>
        </p:spPr>
        <p:txBody>
          <a:bodyPr anchor="t" anchorCtr="0"/>
          <a:lstStyle/>
          <a:p>
            <a:r>
              <a:rPr lang="en-AU" sz="3400" dirty="0" smtClean="0"/>
              <a:t>EUA Finance for the Regions:</a:t>
            </a:r>
            <a:br>
              <a:rPr lang="en-AU" sz="3400" dirty="0" smtClean="0"/>
            </a:br>
            <a:r>
              <a:rPr lang="en-AU" sz="3400" dirty="0" smtClean="0"/>
              <a:t/>
            </a:r>
            <a:br>
              <a:rPr lang="en-AU" sz="3400" dirty="0" smtClean="0"/>
            </a:br>
            <a:r>
              <a:rPr lang="en-AU" sz="3400" dirty="0" smtClean="0"/>
              <a:t>The economic benefits of retrofitting Victoria’s building stock through Environmental Upgrade Agreements </a:t>
            </a:r>
            <a:br>
              <a:rPr lang="en-AU" sz="3400" dirty="0" smtClean="0"/>
            </a:br>
            <a:r>
              <a:rPr lang="en-AU" sz="3400" dirty="0"/>
              <a:t/>
            </a:r>
            <a:br>
              <a:rPr lang="en-AU" sz="3400" dirty="0"/>
            </a:br>
            <a:r>
              <a:rPr lang="en-AU" sz="2000" dirty="0" smtClean="0"/>
              <a:t>January 2014</a:t>
            </a:r>
            <a:endParaRPr lang="en-AU" sz="3400" dirty="0"/>
          </a:p>
        </p:txBody>
      </p:sp>
      <p:sp>
        <p:nvSpPr>
          <p:cNvPr id="17" name="TextBox 16"/>
          <p:cNvSpPr txBox="1"/>
          <p:nvPr/>
        </p:nvSpPr>
        <p:spPr>
          <a:xfrm>
            <a:off x="522437" y="5942407"/>
            <a:ext cx="10501386" cy="338554"/>
          </a:xfrm>
          <a:prstGeom prst="rect">
            <a:avLst/>
          </a:prstGeom>
          <a:noFill/>
        </p:spPr>
        <p:txBody>
          <a:bodyPr wrap="square" rtlCol="0">
            <a:spAutoFit/>
          </a:bodyPr>
          <a:lstStyle/>
          <a:p>
            <a:r>
              <a:rPr lang="en-AU" sz="1600" dirty="0" smtClean="0"/>
              <a:t>An joint initiative of the Victorian Greenhouse Alliances</a:t>
            </a:r>
            <a:endParaRPr lang="en-AU" dirty="0"/>
          </a:p>
        </p:txBody>
      </p:sp>
      <p:pic>
        <p:nvPicPr>
          <p:cNvPr id="1026" name="Picture 2" descr="N:\Regional Alliances\WAGA\WAGA Logo  Tag1 (2).jpg"/>
          <p:cNvPicPr>
            <a:picLocks noChangeAspect="1" noChangeArrowheads="1"/>
          </p:cNvPicPr>
          <p:nvPr/>
        </p:nvPicPr>
        <p:blipFill>
          <a:blip r:embed="rId2" cstate="print"/>
          <a:srcRect/>
          <a:stretch>
            <a:fillRect/>
          </a:stretch>
        </p:blipFill>
        <p:spPr bwMode="auto">
          <a:xfrm>
            <a:off x="10001273" y="3056215"/>
            <a:ext cx="2260578" cy="1325472"/>
          </a:xfrm>
          <a:prstGeom prst="rect">
            <a:avLst/>
          </a:prstGeom>
          <a:noFill/>
        </p:spPr>
      </p:pic>
      <p:pic>
        <p:nvPicPr>
          <p:cNvPr id="2" name="Picture 2" descr="N:\Admin\Logos\EAGA_logo_LOW RES.jpg"/>
          <p:cNvPicPr>
            <a:picLocks noChangeAspect="1" noChangeArrowheads="1"/>
          </p:cNvPicPr>
          <p:nvPr/>
        </p:nvPicPr>
        <p:blipFill>
          <a:blip r:embed="rId3" cstate="print"/>
          <a:srcRect/>
          <a:stretch>
            <a:fillRect/>
          </a:stretch>
        </p:blipFill>
        <p:spPr bwMode="auto">
          <a:xfrm>
            <a:off x="10215587" y="1045593"/>
            <a:ext cx="1643074" cy="1883323"/>
          </a:xfrm>
          <a:prstGeom prst="rect">
            <a:avLst/>
          </a:prstGeom>
          <a:noFill/>
        </p:spPr>
      </p:pic>
      <p:pic>
        <p:nvPicPr>
          <p:cNvPr id="3" name="Picture 2" descr="N:\Regional Alliances\NEGA\NEGA logo sm.png"/>
          <p:cNvPicPr>
            <a:picLocks noChangeAspect="1" noChangeArrowheads="1"/>
          </p:cNvPicPr>
          <p:nvPr/>
        </p:nvPicPr>
        <p:blipFill>
          <a:blip r:embed="rId4" cstate="print"/>
          <a:srcRect/>
          <a:stretch>
            <a:fillRect/>
          </a:stretch>
        </p:blipFill>
        <p:spPr bwMode="auto">
          <a:xfrm>
            <a:off x="10215587" y="4566459"/>
            <a:ext cx="1600193" cy="857246"/>
          </a:xfrm>
          <a:prstGeom prst="rect">
            <a:avLst/>
          </a:prstGeom>
          <a:noFill/>
        </p:spPr>
      </p:pic>
      <p:pic>
        <p:nvPicPr>
          <p:cNvPr id="1027" name="Picture 3" descr="N:\Regional Alliances\Goulburn Broken Greenhouse Alliance\GBGA logo sm.png"/>
          <p:cNvPicPr>
            <a:picLocks noChangeAspect="1" noChangeArrowheads="1"/>
          </p:cNvPicPr>
          <p:nvPr/>
        </p:nvPicPr>
        <p:blipFill>
          <a:blip r:embed="rId5" cstate="print"/>
          <a:srcRect/>
          <a:stretch>
            <a:fillRect/>
          </a:stretch>
        </p:blipFill>
        <p:spPr bwMode="auto">
          <a:xfrm>
            <a:off x="10165815" y="5709457"/>
            <a:ext cx="1764284" cy="102986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0019" y="565921"/>
            <a:ext cx="10715699" cy="1428760"/>
          </a:xfrm>
        </p:spPr>
        <p:txBody>
          <a:bodyPr/>
          <a:lstStyle/>
          <a:p>
            <a:r>
              <a:rPr lang="en-AU" sz="3400" dirty="0" smtClean="0"/>
              <a:t>In the SECCCA region, EUA finance can unlock over $880M of investment and create +3,500 jobs </a:t>
            </a:r>
            <a:endParaRPr lang="en-AU" sz="3400" dirty="0"/>
          </a:p>
        </p:txBody>
      </p:sp>
      <p:sp>
        <p:nvSpPr>
          <p:cNvPr id="17" name="TextBox 16"/>
          <p:cNvSpPr txBox="1"/>
          <p:nvPr/>
        </p:nvSpPr>
        <p:spPr>
          <a:xfrm>
            <a:off x="714333" y="6092906"/>
            <a:ext cx="10501386" cy="830997"/>
          </a:xfrm>
          <a:prstGeom prst="rect">
            <a:avLst/>
          </a:prstGeom>
          <a:noFill/>
        </p:spPr>
        <p:txBody>
          <a:bodyPr wrap="square" rtlCol="0">
            <a:spAutoFit/>
          </a:bodyPr>
          <a:lstStyle/>
          <a:p>
            <a:r>
              <a:rPr lang="en-AU" sz="1600" dirty="0" smtClean="0"/>
              <a:t>SECCCA’s Councils cover a diverse and widespread region, with world-class tourist destinations, major retail and commerce centres, rich agricultural land and a burgeoning residential growth corridor. It is also home to one of Australia’s major and most dynamic manufacturing hubs</a:t>
            </a:r>
            <a:r>
              <a:rPr lang="en-AU" sz="1600" b="1" dirty="0" smtClean="0"/>
              <a:t>.</a:t>
            </a:r>
          </a:p>
        </p:txBody>
      </p:sp>
      <p:graphicFrame>
        <p:nvGraphicFramePr>
          <p:cNvPr id="15" name="Chart 14"/>
          <p:cNvGraphicFramePr>
            <a:graphicFrameLocks/>
          </p:cNvGraphicFramePr>
          <p:nvPr>
            <p:extLst>
              <p:ext uri="{D42A27DB-BD31-4B8C-83A1-F6EECF244321}">
                <p14:modId xmlns:p14="http://schemas.microsoft.com/office/powerpoint/2010/main" val="3296722123"/>
              </p:ext>
            </p:extLst>
          </p:nvPr>
        </p:nvGraphicFramePr>
        <p:xfrm>
          <a:off x="522438" y="2196455"/>
          <a:ext cx="5256584" cy="37987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hart 18"/>
          <p:cNvGraphicFramePr>
            <a:graphicFrameLocks/>
          </p:cNvGraphicFramePr>
          <p:nvPr>
            <p:extLst>
              <p:ext uri="{D42A27DB-BD31-4B8C-83A1-F6EECF244321}">
                <p14:modId xmlns:p14="http://schemas.microsoft.com/office/powerpoint/2010/main" val="2327733757"/>
              </p:ext>
            </p:extLst>
          </p:nvPr>
        </p:nvGraphicFramePr>
        <p:xfrm>
          <a:off x="5779021" y="2196455"/>
          <a:ext cx="6480720" cy="3816424"/>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descr="EAGA_logo_LOW RES.jpg"/>
          <p:cNvPicPr>
            <a:picLocks noChangeAspect="1"/>
          </p:cNvPicPr>
          <p:nvPr/>
        </p:nvPicPr>
        <p:blipFill>
          <a:blip r:embed="rId4" cstate="print"/>
          <a:stretch>
            <a:fillRect/>
          </a:stretch>
        </p:blipFill>
        <p:spPr>
          <a:xfrm>
            <a:off x="12111990" y="5525557"/>
            <a:ext cx="711528" cy="814812"/>
          </a:xfrm>
          <a:prstGeom prst="rect">
            <a:avLst/>
          </a:prstGeom>
        </p:spPr>
      </p:pic>
      <p:pic>
        <p:nvPicPr>
          <p:cNvPr id="9" name="Picture 4" descr="N:\Regional Alliances\WAGA\WAGA Logo  small.jpg"/>
          <p:cNvPicPr>
            <a:picLocks noChangeAspect="1" noChangeArrowheads="1"/>
          </p:cNvPicPr>
          <p:nvPr/>
        </p:nvPicPr>
        <p:blipFill>
          <a:blip r:embed="rId5" cstate="print"/>
          <a:srcRect/>
          <a:stretch>
            <a:fillRect/>
          </a:stretch>
        </p:blipFill>
        <p:spPr bwMode="auto">
          <a:xfrm>
            <a:off x="12001537" y="6566713"/>
            <a:ext cx="970919" cy="571504"/>
          </a:xfrm>
          <a:prstGeom prst="rect">
            <a:avLst/>
          </a:prstGeom>
          <a:noFill/>
        </p:spPr>
      </p:pic>
      <p:pic>
        <p:nvPicPr>
          <p:cNvPr id="10" name="Picture 9" descr="N:\Regional Alliances\NEGA\NEGA logo sm.png"/>
          <p:cNvPicPr>
            <a:picLocks noChangeAspect="1" noChangeArrowheads="1"/>
          </p:cNvPicPr>
          <p:nvPr/>
        </p:nvPicPr>
        <p:blipFill>
          <a:blip r:embed="rId6" cstate="print"/>
          <a:srcRect/>
          <a:stretch>
            <a:fillRect/>
          </a:stretch>
        </p:blipFill>
        <p:spPr bwMode="auto">
          <a:xfrm>
            <a:off x="12055857" y="3833925"/>
            <a:ext cx="833973" cy="446771"/>
          </a:xfrm>
          <a:prstGeom prst="rect">
            <a:avLst/>
          </a:prstGeom>
          <a:noFill/>
        </p:spPr>
      </p:pic>
      <p:pic>
        <p:nvPicPr>
          <p:cNvPr id="11" name="Picture 3" descr="N:\Regional Alliances\Goulburn Broken Greenhouse Alliance\GBGA logo sm.png"/>
          <p:cNvPicPr>
            <a:picLocks noChangeAspect="1" noChangeArrowheads="1"/>
          </p:cNvPicPr>
          <p:nvPr/>
        </p:nvPicPr>
        <p:blipFill>
          <a:blip r:embed="rId7" cstate="print"/>
          <a:srcRect/>
          <a:stretch>
            <a:fillRect/>
          </a:stretch>
        </p:blipFill>
        <p:spPr bwMode="auto">
          <a:xfrm>
            <a:off x="12044129" y="4637887"/>
            <a:ext cx="979052" cy="571504"/>
          </a:xfrm>
          <a:prstGeom prst="rect">
            <a:avLst/>
          </a:prstGeom>
          <a:noFill/>
        </p:spPr>
      </p:pic>
    </p:spTree>
    <p:extLst>
      <p:ext uri="{BB962C8B-B14F-4D97-AF65-F5344CB8AC3E}">
        <p14:creationId xmlns:p14="http://schemas.microsoft.com/office/powerpoint/2010/main" val="1542930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0019" y="565921"/>
            <a:ext cx="10715699" cy="1428760"/>
          </a:xfrm>
        </p:spPr>
        <p:txBody>
          <a:bodyPr/>
          <a:lstStyle/>
          <a:p>
            <a:r>
              <a:rPr lang="en-AU" sz="3400" dirty="0"/>
              <a:t>EUA finance can unlock </a:t>
            </a:r>
            <a:r>
              <a:rPr lang="en-AU" sz="3400" dirty="0" smtClean="0"/>
              <a:t>over $1.1B </a:t>
            </a:r>
            <a:r>
              <a:rPr lang="en-AU" sz="3400" dirty="0"/>
              <a:t>of investment and create </a:t>
            </a:r>
            <a:r>
              <a:rPr lang="en-AU" sz="3400" dirty="0" smtClean="0"/>
              <a:t>+4,700 </a:t>
            </a:r>
            <a:r>
              <a:rPr lang="en-AU" sz="3400" dirty="0"/>
              <a:t>jobs across </a:t>
            </a:r>
            <a:r>
              <a:rPr lang="en-AU" sz="3400" dirty="0" smtClean="0"/>
              <a:t>the WAGA Region </a:t>
            </a:r>
            <a:endParaRPr lang="en-AU" sz="3400" dirty="0"/>
          </a:p>
        </p:txBody>
      </p:sp>
      <p:sp>
        <p:nvSpPr>
          <p:cNvPr id="17" name="TextBox 16"/>
          <p:cNvSpPr txBox="1"/>
          <p:nvPr/>
        </p:nvSpPr>
        <p:spPr>
          <a:xfrm>
            <a:off x="714333" y="6092906"/>
            <a:ext cx="10501386" cy="830997"/>
          </a:xfrm>
          <a:prstGeom prst="rect">
            <a:avLst/>
          </a:prstGeom>
          <a:noFill/>
        </p:spPr>
        <p:txBody>
          <a:bodyPr wrap="square" rtlCol="0">
            <a:spAutoFit/>
          </a:bodyPr>
          <a:lstStyle/>
          <a:p>
            <a:r>
              <a:rPr lang="en-AU" sz="1600" dirty="0" smtClean="0"/>
              <a:t>The identified potential in municipalities west of Melbourne is consistent with the findings of WAGA’s ‘Big Roofs’ project, a study which mapped the largest roofs across the region and identified some 14km2 of industrial roof space that could be used to harvest water and energy. </a:t>
            </a:r>
          </a:p>
        </p:txBody>
      </p:sp>
      <p:graphicFrame>
        <p:nvGraphicFramePr>
          <p:cNvPr id="16" name="Chart 15"/>
          <p:cNvGraphicFramePr>
            <a:graphicFrameLocks/>
          </p:cNvGraphicFramePr>
          <p:nvPr>
            <p:extLst>
              <p:ext uri="{D42A27DB-BD31-4B8C-83A1-F6EECF244321}">
                <p14:modId xmlns:p14="http://schemas.microsoft.com/office/powerpoint/2010/main" val="1292993780"/>
              </p:ext>
            </p:extLst>
          </p:nvPr>
        </p:nvGraphicFramePr>
        <p:xfrm>
          <a:off x="594445" y="2196455"/>
          <a:ext cx="5112568" cy="39604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hart 18"/>
          <p:cNvGraphicFramePr>
            <a:graphicFrameLocks/>
          </p:cNvGraphicFramePr>
          <p:nvPr>
            <p:extLst>
              <p:ext uri="{D42A27DB-BD31-4B8C-83A1-F6EECF244321}">
                <p14:modId xmlns:p14="http://schemas.microsoft.com/office/powerpoint/2010/main" val="2720366811"/>
              </p:ext>
            </p:extLst>
          </p:nvPr>
        </p:nvGraphicFramePr>
        <p:xfrm>
          <a:off x="5779021" y="1980431"/>
          <a:ext cx="5936764" cy="4129583"/>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descr="EAGA_logo_LOW RES.jpg"/>
          <p:cNvPicPr>
            <a:picLocks noChangeAspect="1"/>
          </p:cNvPicPr>
          <p:nvPr/>
        </p:nvPicPr>
        <p:blipFill>
          <a:blip r:embed="rId4" cstate="print"/>
          <a:stretch>
            <a:fillRect/>
          </a:stretch>
        </p:blipFill>
        <p:spPr>
          <a:xfrm>
            <a:off x="12111990" y="5525557"/>
            <a:ext cx="711528" cy="814812"/>
          </a:xfrm>
          <a:prstGeom prst="rect">
            <a:avLst/>
          </a:prstGeom>
        </p:spPr>
      </p:pic>
      <p:pic>
        <p:nvPicPr>
          <p:cNvPr id="9" name="Picture 4" descr="N:\Regional Alliances\WAGA\WAGA Logo  small.jpg"/>
          <p:cNvPicPr>
            <a:picLocks noChangeAspect="1" noChangeArrowheads="1"/>
          </p:cNvPicPr>
          <p:nvPr/>
        </p:nvPicPr>
        <p:blipFill>
          <a:blip r:embed="rId5" cstate="print"/>
          <a:srcRect/>
          <a:stretch>
            <a:fillRect/>
          </a:stretch>
        </p:blipFill>
        <p:spPr bwMode="auto">
          <a:xfrm>
            <a:off x="12001537" y="6566713"/>
            <a:ext cx="970919" cy="571504"/>
          </a:xfrm>
          <a:prstGeom prst="rect">
            <a:avLst/>
          </a:prstGeom>
          <a:noFill/>
        </p:spPr>
      </p:pic>
      <p:pic>
        <p:nvPicPr>
          <p:cNvPr id="10" name="Picture 9" descr="N:\Regional Alliances\NEGA\NEGA logo sm.png"/>
          <p:cNvPicPr>
            <a:picLocks noChangeAspect="1" noChangeArrowheads="1"/>
          </p:cNvPicPr>
          <p:nvPr/>
        </p:nvPicPr>
        <p:blipFill>
          <a:blip r:embed="rId6" cstate="print"/>
          <a:srcRect/>
          <a:stretch>
            <a:fillRect/>
          </a:stretch>
        </p:blipFill>
        <p:spPr bwMode="auto">
          <a:xfrm>
            <a:off x="12055857" y="3833925"/>
            <a:ext cx="833973" cy="446771"/>
          </a:xfrm>
          <a:prstGeom prst="rect">
            <a:avLst/>
          </a:prstGeom>
          <a:noFill/>
        </p:spPr>
      </p:pic>
      <p:pic>
        <p:nvPicPr>
          <p:cNvPr id="11" name="Picture 3" descr="N:\Regional Alliances\Goulburn Broken Greenhouse Alliance\GBGA logo sm.png"/>
          <p:cNvPicPr>
            <a:picLocks noChangeAspect="1" noChangeArrowheads="1"/>
          </p:cNvPicPr>
          <p:nvPr/>
        </p:nvPicPr>
        <p:blipFill>
          <a:blip r:embed="rId7" cstate="print"/>
          <a:srcRect/>
          <a:stretch>
            <a:fillRect/>
          </a:stretch>
        </p:blipFill>
        <p:spPr bwMode="auto">
          <a:xfrm>
            <a:off x="12044129" y="4637887"/>
            <a:ext cx="979052" cy="571504"/>
          </a:xfrm>
          <a:prstGeom prst="rect">
            <a:avLst/>
          </a:prstGeom>
          <a:noFill/>
        </p:spPr>
      </p:pic>
    </p:spTree>
    <p:extLst>
      <p:ext uri="{BB962C8B-B14F-4D97-AF65-F5344CB8AC3E}">
        <p14:creationId xmlns:p14="http://schemas.microsoft.com/office/powerpoint/2010/main" val="1542930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66453" y="612279"/>
            <a:ext cx="11521280" cy="1428760"/>
          </a:xfrm>
        </p:spPr>
        <p:txBody>
          <a:bodyPr/>
          <a:lstStyle/>
          <a:p>
            <a:r>
              <a:rPr lang="en-AU" sz="3400" dirty="0" smtClean="0"/>
              <a:t>EUA finance could unlock over $200M of direct investment and create +800 jobs in Central Victoria</a:t>
            </a:r>
            <a:endParaRPr lang="en-AU" sz="3400" dirty="0"/>
          </a:p>
        </p:txBody>
      </p:sp>
      <p:sp>
        <p:nvSpPr>
          <p:cNvPr id="17" name="TextBox 16"/>
          <p:cNvSpPr txBox="1"/>
          <p:nvPr/>
        </p:nvSpPr>
        <p:spPr>
          <a:xfrm>
            <a:off x="666453" y="6084887"/>
            <a:ext cx="11089232" cy="1077218"/>
          </a:xfrm>
          <a:prstGeom prst="rect">
            <a:avLst/>
          </a:prstGeom>
          <a:noFill/>
        </p:spPr>
        <p:txBody>
          <a:bodyPr wrap="square" rtlCol="0">
            <a:spAutoFit/>
          </a:bodyPr>
          <a:lstStyle/>
          <a:p>
            <a:r>
              <a:rPr lang="en-AU" sz="1600" dirty="0" smtClean="0"/>
              <a:t>Central Victoria Greenhouse Alliance provides the largest environmental upgrade investment opportunity of all alliances within regional Victoria. The cities of Greater Bendigo and Ballarat support the majority of this opportunity, particularly in the sectors of manufacturing, warehouse, distribution and storage, and commercial office, retail, hospitality and tourism.</a:t>
            </a:r>
          </a:p>
        </p:txBody>
      </p:sp>
      <p:graphicFrame>
        <p:nvGraphicFramePr>
          <p:cNvPr id="16" name="Chart 15"/>
          <p:cNvGraphicFramePr/>
          <p:nvPr>
            <p:extLst>
              <p:ext uri="{D42A27DB-BD31-4B8C-83A1-F6EECF244321}">
                <p14:modId xmlns:p14="http://schemas.microsoft.com/office/powerpoint/2010/main" val="2004741176"/>
              </p:ext>
            </p:extLst>
          </p:nvPr>
        </p:nvGraphicFramePr>
        <p:xfrm>
          <a:off x="666453" y="2340471"/>
          <a:ext cx="4977102" cy="3571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p:cNvGraphicFramePr>
            <a:graphicFrameLocks/>
          </p:cNvGraphicFramePr>
          <p:nvPr>
            <p:extLst>
              <p:ext uri="{D42A27DB-BD31-4B8C-83A1-F6EECF244321}">
                <p14:modId xmlns:p14="http://schemas.microsoft.com/office/powerpoint/2010/main" val="3901611308"/>
              </p:ext>
            </p:extLst>
          </p:nvPr>
        </p:nvGraphicFramePr>
        <p:xfrm>
          <a:off x="666453" y="2340471"/>
          <a:ext cx="5184576" cy="37444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1"/>
          <p:cNvGraphicFramePr>
            <a:graphicFrameLocks/>
          </p:cNvGraphicFramePr>
          <p:nvPr>
            <p:extLst>
              <p:ext uri="{D42A27DB-BD31-4B8C-83A1-F6EECF244321}">
                <p14:modId xmlns:p14="http://schemas.microsoft.com/office/powerpoint/2010/main" val="2457780150"/>
              </p:ext>
            </p:extLst>
          </p:nvPr>
        </p:nvGraphicFramePr>
        <p:xfrm>
          <a:off x="5995045" y="2196455"/>
          <a:ext cx="5760640" cy="3960440"/>
        </p:xfrm>
        <a:graphic>
          <a:graphicData uri="http://schemas.openxmlformats.org/drawingml/2006/chart">
            <c:chart xmlns:c="http://schemas.openxmlformats.org/drawingml/2006/chart" xmlns:r="http://schemas.openxmlformats.org/officeDocument/2006/relationships" r:id="rId5"/>
          </a:graphicData>
        </a:graphic>
      </p:graphicFrame>
      <p:pic>
        <p:nvPicPr>
          <p:cNvPr id="10" name="Picture 9" descr="EAGA_logo_LOW RES.jpg"/>
          <p:cNvPicPr>
            <a:picLocks noChangeAspect="1"/>
          </p:cNvPicPr>
          <p:nvPr/>
        </p:nvPicPr>
        <p:blipFill>
          <a:blip r:embed="rId6" cstate="print"/>
          <a:stretch>
            <a:fillRect/>
          </a:stretch>
        </p:blipFill>
        <p:spPr>
          <a:xfrm>
            <a:off x="12111990" y="5525557"/>
            <a:ext cx="711528" cy="814812"/>
          </a:xfrm>
          <a:prstGeom prst="rect">
            <a:avLst/>
          </a:prstGeom>
        </p:spPr>
      </p:pic>
      <p:pic>
        <p:nvPicPr>
          <p:cNvPr id="11" name="Picture 4" descr="N:\Regional Alliances\WAGA\WAGA Logo  small.jpg"/>
          <p:cNvPicPr>
            <a:picLocks noChangeAspect="1" noChangeArrowheads="1"/>
          </p:cNvPicPr>
          <p:nvPr/>
        </p:nvPicPr>
        <p:blipFill>
          <a:blip r:embed="rId7" cstate="print"/>
          <a:srcRect/>
          <a:stretch>
            <a:fillRect/>
          </a:stretch>
        </p:blipFill>
        <p:spPr bwMode="auto">
          <a:xfrm>
            <a:off x="12001537" y="6566713"/>
            <a:ext cx="970919" cy="571504"/>
          </a:xfrm>
          <a:prstGeom prst="rect">
            <a:avLst/>
          </a:prstGeom>
          <a:noFill/>
        </p:spPr>
      </p:pic>
      <p:pic>
        <p:nvPicPr>
          <p:cNvPr id="12" name="Picture 11" descr="N:\Regional Alliances\NEGA\NEGA logo sm.png"/>
          <p:cNvPicPr>
            <a:picLocks noChangeAspect="1" noChangeArrowheads="1"/>
          </p:cNvPicPr>
          <p:nvPr/>
        </p:nvPicPr>
        <p:blipFill>
          <a:blip r:embed="rId8" cstate="print"/>
          <a:srcRect/>
          <a:stretch>
            <a:fillRect/>
          </a:stretch>
        </p:blipFill>
        <p:spPr bwMode="auto">
          <a:xfrm>
            <a:off x="12055857" y="3833925"/>
            <a:ext cx="833973" cy="446771"/>
          </a:xfrm>
          <a:prstGeom prst="rect">
            <a:avLst/>
          </a:prstGeom>
          <a:noFill/>
        </p:spPr>
      </p:pic>
      <p:pic>
        <p:nvPicPr>
          <p:cNvPr id="13" name="Picture 3" descr="N:\Regional Alliances\Goulburn Broken Greenhouse Alliance\GBGA logo sm.png"/>
          <p:cNvPicPr>
            <a:picLocks noChangeAspect="1" noChangeArrowheads="1"/>
          </p:cNvPicPr>
          <p:nvPr/>
        </p:nvPicPr>
        <p:blipFill>
          <a:blip r:embed="rId9" cstate="print"/>
          <a:srcRect/>
          <a:stretch>
            <a:fillRect/>
          </a:stretch>
        </p:blipFill>
        <p:spPr bwMode="auto">
          <a:xfrm>
            <a:off x="12044129" y="4637887"/>
            <a:ext cx="979052" cy="571504"/>
          </a:xfrm>
          <a:prstGeom prst="rect">
            <a:avLst/>
          </a:prstGeom>
          <a:noFill/>
        </p:spPr>
      </p:pic>
    </p:spTree>
    <p:extLst>
      <p:ext uri="{BB962C8B-B14F-4D97-AF65-F5344CB8AC3E}">
        <p14:creationId xmlns:p14="http://schemas.microsoft.com/office/powerpoint/2010/main" val="1542930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66453" y="612279"/>
            <a:ext cx="11089232" cy="1428760"/>
          </a:xfrm>
        </p:spPr>
        <p:txBody>
          <a:bodyPr/>
          <a:lstStyle/>
          <a:p>
            <a:r>
              <a:rPr lang="en-AU" sz="3400" dirty="0" smtClean="0"/>
              <a:t>Within the GBGA region, EUA finance can unlock over $100M </a:t>
            </a:r>
            <a:r>
              <a:rPr lang="en-AU" sz="3400" dirty="0"/>
              <a:t>of investment and create </a:t>
            </a:r>
            <a:r>
              <a:rPr lang="en-AU" sz="3400" dirty="0" smtClean="0"/>
              <a:t>+430 jobs</a:t>
            </a:r>
            <a:endParaRPr lang="en-AU" sz="3400" dirty="0"/>
          </a:p>
        </p:txBody>
      </p:sp>
      <p:sp>
        <p:nvSpPr>
          <p:cNvPr id="17" name="TextBox 16"/>
          <p:cNvSpPr txBox="1"/>
          <p:nvPr/>
        </p:nvSpPr>
        <p:spPr>
          <a:xfrm>
            <a:off x="666453" y="6228903"/>
            <a:ext cx="11089232" cy="1538883"/>
          </a:xfrm>
          <a:prstGeom prst="rect">
            <a:avLst/>
          </a:prstGeom>
          <a:noFill/>
        </p:spPr>
        <p:txBody>
          <a:bodyPr wrap="square" rtlCol="0">
            <a:spAutoFit/>
          </a:bodyPr>
          <a:lstStyle/>
          <a:p>
            <a:r>
              <a:rPr lang="en-AU" sz="1600" dirty="0" smtClean="0"/>
              <a:t>The </a:t>
            </a:r>
            <a:r>
              <a:rPr lang="en-AU" sz="1600" dirty="0" err="1" smtClean="0"/>
              <a:t>GBGA</a:t>
            </a:r>
            <a:r>
              <a:rPr lang="en-AU" sz="1600" dirty="0" smtClean="0"/>
              <a:t> region supports a large fruit and vegetable food processing industry centred around Shepparton and Cobram, the infrastructure of which provides substantial investment opportunity through </a:t>
            </a:r>
            <a:r>
              <a:rPr lang="en-AU" sz="1600" dirty="0" err="1" smtClean="0"/>
              <a:t>EUA</a:t>
            </a:r>
            <a:r>
              <a:rPr lang="en-AU" sz="1600" dirty="0" smtClean="0"/>
              <a:t> finance. Infrastructure associated with commercial activity and tourism also provides considerable opportunity for economic investment in the region.</a:t>
            </a:r>
          </a:p>
          <a:p>
            <a:endParaRPr lang="en-AU" sz="1600" dirty="0" smtClean="0"/>
          </a:p>
          <a:p>
            <a:endParaRPr lang="en-AU" dirty="0"/>
          </a:p>
        </p:txBody>
      </p:sp>
      <p:graphicFrame>
        <p:nvGraphicFramePr>
          <p:cNvPr id="16" name="Chart 15"/>
          <p:cNvGraphicFramePr/>
          <p:nvPr>
            <p:extLst>
              <p:ext uri="{D42A27DB-BD31-4B8C-83A1-F6EECF244321}">
                <p14:modId xmlns:p14="http://schemas.microsoft.com/office/powerpoint/2010/main" val="2293589986"/>
              </p:ext>
            </p:extLst>
          </p:nvPr>
        </p:nvGraphicFramePr>
        <p:xfrm>
          <a:off x="666453" y="2340471"/>
          <a:ext cx="4977102" cy="3571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2680231228"/>
              </p:ext>
            </p:extLst>
          </p:nvPr>
        </p:nvGraphicFramePr>
        <p:xfrm>
          <a:off x="738461" y="2268463"/>
          <a:ext cx="5760640" cy="42484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ext uri="{D42A27DB-BD31-4B8C-83A1-F6EECF244321}">
                <p14:modId xmlns:p14="http://schemas.microsoft.com/office/powerpoint/2010/main" val="975098565"/>
              </p:ext>
            </p:extLst>
          </p:nvPr>
        </p:nvGraphicFramePr>
        <p:xfrm>
          <a:off x="5995045" y="2052439"/>
          <a:ext cx="5760640" cy="4398830"/>
        </p:xfrm>
        <a:graphic>
          <a:graphicData uri="http://schemas.openxmlformats.org/drawingml/2006/chart">
            <c:chart xmlns:c="http://schemas.openxmlformats.org/drawingml/2006/chart" xmlns:r="http://schemas.openxmlformats.org/officeDocument/2006/relationships" r:id="rId5"/>
          </a:graphicData>
        </a:graphic>
      </p:graphicFrame>
      <p:pic>
        <p:nvPicPr>
          <p:cNvPr id="10" name="Picture 9" descr="EAGA_logo_LOW RES.jpg"/>
          <p:cNvPicPr>
            <a:picLocks noChangeAspect="1"/>
          </p:cNvPicPr>
          <p:nvPr/>
        </p:nvPicPr>
        <p:blipFill>
          <a:blip r:embed="rId6" cstate="print"/>
          <a:stretch>
            <a:fillRect/>
          </a:stretch>
        </p:blipFill>
        <p:spPr>
          <a:xfrm>
            <a:off x="12111990" y="5525557"/>
            <a:ext cx="711528" cy="814812"/>
          </a:xfrm>
          <a:prstGeom prst="rect">
            <a:avLst/>
          </a:prstGeom>
        </p:spPr>
      </p:pic>
      <p:pic>
        <p:nvPicPr>
          <p:cNvPr id="13" name="Picture 4" descr="N:\Regional Alliances\WAGA\WAGA Logo  small.jpg"/>
          <p:cNvPicPr>
            <a:picLocks noChangeAspect="1" noChangeArrowheads="1"/>
          </p:cNvPicPr>
          <p:nvPr/>
        </p:nvPicPr>
        <p:blipFill>
          <a:blip r:embed="rId7" cstate="print"/>
          <a:srcRect/>
          <a:stretch>
            <a:fillRect/>
          </a:stretch>
        </p:blipFill>
        <p:spPr bwMode="auto">
          <a:xfrm>
            <a:off x="12001537" y="6566713"/>
            <a:ext cx="970919" cy="571504"/>
          </a:xfrm>
          <a:prstGeom prst="rect">
            <a:avLst/>
          </a:prstGeom>
          <a:noFill/>
        </p:spPr>
      </p:pic>
      <p:pic>
        <p:nvPicPr>
          <p:cNvPr id="14" name="Picture 13" descr="N:\Regional Alliances\NEGA\NEGA logo sm.png"/>
          <p:cNvPicPr>
            <a:picLocks noChangeAspect="1" noChangeArrowheads="1"/>
          </p:cNvPicPr>
          <p:nvPr/>
        </p:nvPicPr>
        <p:blipFill>
          <a:blip r:embed="rId8" cstate="print"/>
          <a:srcRect/>
          <a:stretch>
            <a:fillRect/>
          </a:stretch>
        </p:blipFill>
        <p:spPr bwMode="auto">
          <a:xfrm>
            <a:off x="12055857" y="3833925"/>
            <a:ext cx="833973" cy="446771"/>
          </a:xfrm>
          <a:prstGeom prst="rect">
            <a:avLst/>
          </a:prstGeom>
          <a:noFill/>
        </p:spPr>
      </p:pic>
      <p:pic>
        <p:nvPicPr>
          <p:cNvPr id="15" name="Picture 3" descr="N:\Regional Alliances\Goulburn Broken Greenhouse Alliance\GBGA logo sm.png"/>
          <p:cNvPicPr>
            <a:picLocks noChangeAspect="1" noChangeArrowheads="1"/>
          </p:cNvPicPr>
          <p:nvPr/>
        </p:nvPicPr>
        <p:blipFill>
          <a:blip r:embed="rId9" cstate="print"/>
          <a:srcRect/>
          <a:stretch>
            <a:fillRect/>
          </a:stretch>
        </p:blipFill>
        <p:spPr bwMode="auto">
          <a:xfrm>
            <a:off x="12044129" y="4637887"/>
            <a:ext cx="979052" cy="571504"/>
          </a:xfrm>
          <a:prstGeom prst="rect">
            <a:avLst/>
          </a:prstGeom>
          <a:noFill/>
        </p:spPr>
      </p:pic>
    </p:spTree>
    <p:extLst>
      <p:ext uri="{BB962C8B-B14F-4D97-AF65-F5344CB8AC3E}">
        <p14:creationId xmlns:p14="http://schemas.microsoft.com/office/powerpoint/2010/main" val="1049762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38461" y="324247"/>
            <a:ext cx="11233248" cy="2376264"/>
          </a:xfrm>
        </p:spPr>
        <p:txBody>
          <a:bodyPr/>
          <a:lstStyle/>
          <a:p>
            <a:r>
              <a:rPr lang="en-AU" sz="3400" dirty="0" smtClean="0"/>
              <a:t>Within the GCCN region, EUA finance could deliver $130M of investment and 530 jobs </a:t>
            </a:r>
            <a:endParaRPr lang="en-AU" sz="3400" dirty="0"/>
          </a:p>
        </p:txBody>
      </p:sp>
      <p:sp>
        <p:nvSpPr>
          <p:cNvPr id="17" name="TextBox 16"/>
          <p:cNvSpPr txBox="1"/>
          <p:nvPr/>
        </p:nvSpPr>
        <p:spPr>
          <a:xfrm>
            <a:off x="738461" y="6300911"/>
            <a:ext cx="10501386" cy="800219"/>
          </a:xfrm>
          <a:prstGeom prst="rect">
            <a:avLst/>
          </a:prstGeom>
          <a:noFill/>
        </p:spPr>
        <p:txBody>
          <a:bodyPr wrap="square" rtlCol="0">
            <a:spAutoFit/>
          </a:bodyPr>
          <a:lstStyle/>
          <a:p>
            <a:r>
              <a:rPr lang="en-AU" sz="1600" dirty="0" smtClean="0"/>
              <a:t>Direct employment resulting from environmental upgrades would provide an injection of economic growth in the building retrofit/service industry to the Gippsland region.</a:t>
            </a:r>
          </a:p>
          <a:p>
            <a:endParaRPr lang="en-AU" dirty="0"/>
          </a:p>
        </p:txBody>
      </p:sp>
      <p:graphicFrame>
        <p:nvGraphicFramePr>
          <p:cNvPr id="10" name="Chart 9"/>
          <p:cNvGraphicFramePr>
            <a:graphicFrameLocks/>
          </p:cNvGraphicFramePr>
          <p:nvPr>
            <p:extLst>
              <p:ext uri="{D42A27DB-BD31-4B8C-83A1-F6EECF244321}">
                <p14:modId xmlns:p14="http://schemas.microsoft.com/office/powerpoint/2010/main" val="2475508010"/>
              </p:ext>
            </p:extLst>
          </p:nvPr>
        </p:nvGraphicFramePr>
        <p:xfrm>
          <a:off x="810469" y="2556495"/>
          <a:ext cx="5646493" cy="37811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209780274"/>
              </p:ext>
            </p:extLst>
          </p:nvPr>
        </p:nvGraphicFramePr>
        <p:xfrm>
          <a:off x="6211069" y="2556495"/>
          <a:ext cx="5688632" cy="3836589"/>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8" descr="EAGA_logo_LOW RES.jpg"/>
          <p:cNvPicPr>
            <a:picLocks noChangeAspect="1"/>
          </p:cNvPicPr>
          <p:nvPr/>
        </p:nvPicPr>
        <p:blipFill>
          <a:blip r:embed="rId5" cstate="print"/>
          <a:stretch>
            <a:fillRect/>
          </a:stretch>
        </p:blipFill>
        <p:spPr>
          <a:xfrm>
            <a:off x="12111990" y="5525557"/>
            <a:ext cx="711528" cy="814812"/>
          </a:xfrm>
          <a:prstGeom prst="rect">
            <a:avLst/>
          </a:prstGeom>
        </p:spPr>
      </p:pic>
      <p:pic>
        <p:nvPicPr>
          <p:cNvPr id="12" name="Picture 4" descr="N:\Regional Alliances\WAGA\WAGA Logo  small.jpg"/>
          <p:cNvPicPr>
            <a:picLocks noChangeAspect="1" noChangeArrowheads="1"/>
          </p:cNvPicPr>
          <p:nvPr/>
        </p:nvPicPr>
        <p:blipFill>
          <a:blip r:embed="rId6" cstate="print"/>
          <a:srcRect/>
          <a:stretch>
            <a:fillRect/>
          </a:stretch>
        </p:blipFill>
        <p:spPr bwMode="auto">
          <a:xfrm>
            <a:off x="12001537" y="6566713"/>
            <a:ext cx="970919" cy="571504"/>
          </a:xfrm>
          <a:prstGeom prst="rect">
            <a:avLst/>
          </a:prstGeom>
          <a:noFill/>
        </p:spPr>
      </p:pic>
      <p:pic>
        <p:nvPicPr>
          <p:cNvPr id="13" name="Picture 12" descr="N:\Regional Alliances\NEGA\NEGA logo sm.png"/>
          <p:cNvPicPr>
            <a:picLocks noChangeAspect="1" noChangeArrowheads="1"/>
          </p:cNvPicPr>
          <p:nvPr/>
        </p:nvPicPr>
        <p:blipFill>
          <a:blip r:embed="rId7" cstate="print"/>
          <a:srcRect/>
          <a:stretch>
            <a:fillRect/>
          </a:stretch>
        </p:blipFill>
        <p:spPr bwMode="auto">
          <a:xfrm>
            <a:off x="12055857" y="3833925"/>
            <a:ext cx="833973" cy="446771"/>
          </a:xfrm>
          <a:prstGeom prst="rect">
            <a:avLst/>
          </a:prstGeom>
          <a:noFill/>
        </p:spPr>
      </p:pic>
      <p:pic>
        <p:nvPicPr>
          <p:cNvPr id="14" name="Picture 3" descr="N:\Regional Alliances\Goulburn Broken Greenhouse Alliance\GBGA logo sm.png"/>
          <p:cNvPicPr>
            <a:picLocks noChangeAspect="1" noChangeArrowheads="1"/>
          </p:cNvPicPr>
          <p:nvPr/>
        </p:nvPicPr>
        <p:blipFill>
          <a:blip r:embed="rId8" cstate="print"/>
          <a:srcRect/>
          <a:stretch>
            <a:fillRect/>
          </a:stretch>
        </p:blipFill>
        <p:spPr bwMode="auto">
          <a:xfrm>
            <a:off x="12044129" y="4637887"/>
            <a:ext cx="979052" cy="571504"/>
          </a:xfrm>
          <a:prstGeom prst="rect">
            <a:avLst/>
          </a:prstGeom>
          <a:noFill/>
        </p:spPr>
      </p:pic>
    </p:spTree>
    <p:extLst>
      <p:ext uri="{BB962C8B-B14F-4D97-AF65-F5344CB8AC3E}">
        <p14:creationId xmlns:p14="http://schemas.microsoft.com/office/powerpoint/2010/main" val="25944007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38461" y="324247"/>
            <a:ext cx="11233248" cy="2376264"/>
          </a:xfrm>
        </p:spPr>
        <p:txBody>
          <a:bodyPr/>
          <a:lstStyle/>
          <a:p>
            <a:r>
              <a:rPr lang="en-AU" sz="3400" dirty="0"/>
              <a:t>Within the </a:t>
            </a:r>
            <a:r>
              <a:rPr lang="en-AU" sz="3400" dirty="0" smtClean="0"/>
              <a:t>NEGHA region, EUA </a:t>
            </a:r>
            <a:r>
              <a:rPr lang="en-AU" sz="3400" dirty="0"/>
              <a:t>finance can unlock </a:t>
            </a:r>
            <a:r>
              <a:rPr lang="en-AU" sz="3400" dirty="0" smtClean="0"/>
              <a:t>almost $84M </a:t>
            </a:r>
            <a:r>
              <a:rPr lang="en-AU" sz="3400" dirty="0"/>
              <a:t>of investment and create +</a:t>
            </a:r>
            <a:r>
              <a:rPr lang="en-AU" sz="3400" dirty="0" smtClean="0"/>
              <a:t>330 jobs</a:t>
            </a:r>
            <a:endParaRPr lang="en-AU" sz="3400" dirty="0"/>
          </a:p>
        </p:txBody>
      </p:sp>
      <p:sp>
        <p:nvSpPr>
          <p:cNvPr id="17" name="TextBox 16"/>
          <p:cNvSpPr txBox="1"/>
          <p:nvPr/>
        </p:nvSpPr>
        <p:spPr>
          <a:xfrm>
            <a:off x="738461" y="6300911"/>
            <a:ext cx="10501386" cy="830997"/>
          </a:xfrm>
          <a:prstGeom prst="rect">
            <a:avLst/>
          </a:prstGeom>
          <a:noFill/>
        </p:spPr>
        <p:txBody>
          <a:bodyPr wrap="square" rtlCol="0">
            <a:spAutoFit/>
          </a:bodyPr>
          <a:lstStyle/>
          <a:p>
            <a:r>
              <a:rPr lang="en-AU" sz="1600" dirty="0" smtClean="0"/>
              <a:t>Large roof space associated with manufacturing, warehouse and storage buildings provide the ideal opportunity to maximise energy and water resources with the installation of solar PV and water catchment measures under the </a:t>
            </a:r>
            <a:r>
              <a:rPr lang="en-AU" sz="1600" dirty="0" err="1" smtClean="0"/>
              <a:t>EUA</a:t>
            </a:r>
            <a:r>
              <a:rPr lang="en-AU" sz="1600" dirty="0" smtClean="0"/>
              <a:t> finance initiative. </a:t>
            </a:r>
            <a:endParaRPr lang="en-AU" dirty="0"/>
          </a:p>
        </p:txBody>
      </p:sp>
      <p:graphicFrame>
        <p:nvGraphicFramePr>
          <p:cNvPr id="9" name="Chart 8"/>
          <p:cNvGraphicFramePr>
            <a:graphicFrameLocks/>
          </p:cNvGraphicFramePr>
          <p:nvPr>
            <p:extLst>
              <p:ext uri="{D42A27DB-BD31-4B8C-83A1-F6EECF244321}">
                <p14:modId xmlns:p14="http://schemas.microsoft.com/office/powerpoint/2010/main" val="2955217278"/>
              </p:ext>
            </p:extLst>
          </p:nvPr>
        </p:nvGraphicFramePr>
        <p:xfrm>
          <a:off x="810469" y="2484487"/>
          <a:ext cx="5400600" cy="36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485637947"/>
              </p:ext>
            </p:extLst>
          </p:nvPr>
        </p:nvGraphicFramePr>
        <p:xfrm>
          <a:off x="6427093" y="2484487"/>
          <a:ext cx="5616624" cy="3384376"/>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9" descr="EAGA_logo_LOW RES.jpg"/>
          <p:cNvPicPr>
            <a:picLocks noChangeAspect="1"/>
          </p:cNvPicPr>
          <p:nvPr/>
        </p:nvPicPr>
        <p:blipFill>
          <a:blip r:embed="rId5" cstate="print"/>
          <a:stretch>
            <a:fillRect/>
          </a:stretch>
        </p:blipFill>
        <p:spPr>
          <a:xfrm>
            <a:off x="12111990" y="5525557"/>
            <a:ext cx="711528" cy="814812"/>
          </a:xfrm>
          <a:prstGeom prst="rect">
            <a:avLst/>
          </a:prstGeom>
        </p:spPr>
      </p:pic>
      <p:pic>
        <p:nvPicPr>
          <p:cNvPr id="11" name="Picture 4" descr="N:\Regional Alliances\WAGA\WAGA Logo  small.jpg"/>
          <p:cNvPicPr>
            <a:picLocks noChangeAspect="1" noChangeArrowheads="1"/>
          </p:cNvPicPr>
          <p:nvPr/>
        </p:nvPicPr>
        <p:blipFill>
          <a:blip r:embed="rId6" cstate="print"/>
          <a:srcRect/>
          <a:stretch>
            <a:fillRect/>
          </a:stretch>
        </p:blipFill>
        <p:spPr bwMode="auto">
          <a:xfrm>
            <a:off x="12001537" y="6566713"/>
            <a:ext cx="970919" cy="571504"/>
          </a:xfrm>
          <a:prstGeom prst="rect">
            <a:avLst/>
          </a:prstGeom>
          <a:noFill/>
        </p:spPr>
      </p:pic>
      <p:pic>
        <p:nvPicPr>
          <p:cNvPr id="13" name="Picture 12" descr="N:\Regional Alliances\NEGA\NEGA logo sm.png"/>
          <p:cNvPicPr>
            <a:picLocks noChangeAspect="1" noChangeArrowheads="1"/>
          </p:cNvPicPr>
          <p:nvPr/>
        </p:nvPicPr>
        <p:blipFill>
          <a:blip r:embed="rId7" cstate="print"/>
          <a:srcRect/>
          <a:stretch>
            <a:fillRect/>
          </a:stretch>
        </p:blipFill>
        <p:spPr bwMode="auto">
          <a:xfrm>
            <a:off x="12055857" y="3833925"/>
            <a:ext cx="833973" cy="446771"/>
          </a:xfrm>
          <a:prstGeom prst="rect">
            <a:avLst/>
          </a:prstGeom>
          <a:noFill/>
        </p:spPr>
      </p:pic>
      <p:pic>
        <p:nvPicPr>
          <p:cNvPr id="14" name="Picture 3" descr="N:\Regional Alliances\Goulburn Broken Greenhouse Alliance\GBGA logo sm.png"/>
          <p:cNvPicPr>
            <a:picLocks noChangeAspect="1" noChangeArrowheads="1"/>
          </p:cNvPicPr>
          <p:nvPr/>
        </p:nvPicPr>
        <p:blipFill>
          <a:blip r:embed="rId8" cstate="print"/>
          <a:srcRect/>
          <a:stretch>
            <a:fillRect/>
          </a:stretch>
        </p:blipFill>
        <p:spPr bwMode="auto">
          <a:xfrm>
            <a:off x="12044129" y="4637887"/>
            <a:ext cx="979052" cy="571504"/>
          </a:xfrm>
          <a:prstGeom prst="rect">
            <a:avLst/>
          </a:prstGeom>
          <a:noFill/>
        </p:spPr>
      </p:pic>
    </p:spTree>
    <p:extLst>
      <p:ext uri="{BB962C8B-B14F-4D97-AF65-F5344CB8AC3E}">
        <p14:creationId xmlns:p14="http://schemas.microsoft.com/office/powerpoint/2010/main" val="218497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38461" y="324247"/>
            <a:ext cx="11233248" cy="2376264"/>
          </a:xfrm>
        </p:spPr>
        <p:txBody>
          <a:bodyPr/>
          <a:lstStyle/>
          <a:p>
            <a:r>
              <a:rPr lang="en-AU" sz="3400" dirty="0"/>
              <a:t>Within the </a:t>
            </a:r>
            <a:r>
              <a:rPr lang="en-AU" sz="3400" dirty="0" err="1" smtClean="0"/>
              <a:t>SWSP</a:t>
            </a:r>
            <a:r>
              <a:rPr lang="en-AU" sz="3400" dirty="0" smtClean="0"/>
              <a:t> </a:t>
            </a:r>
            <a:r>
              <a:rPr lang="en-AU" sz="3400" dirty="0"/>
              <a:t>region </a:t>
            </a:r>
            <a:r>
              <a:rPr lang="en-AU" sz="3400" dirty="0" err="1"/>
              <a:t>EUA</a:t>
            </a:r>
            <a:r>
              <a:rPr lang="en-AU" sz="3400" dirty="0"/>
              <a:t> finance can unlock </a:t>
            </a:r>
            <a:r>
              <a:rPr lang="en-AU" sz="3400" dirty="0" smtClean="0"/>
              <a:t>more than $77M </a:t>
            </a:r>
            <a:r>
              <a:rPr lang="en-AU" sz="3400" dirty="0"/>
              <a:t>of investment and create +</a:t>
            </a:r>
            <a:r>
              <a:rPr lang="en-AU" sz="3400" dirty="0" smtClean="0"/>
              <a:t>310 jobs</a:t>
            </a:r>
            <a:endParaRPr lang="en-AU" sz="3400" dirty="0"/>
          </a:p>
        </p:txBody>
      </p:sp>
      <p:sp>
        <p:nvSpPr>
          <p:cNvPr id="17" name="TextBox 16"/>
          <p:cNvSpPr txBox="1"/>
          <p:nvPr/>
        </p:nvSpPr>
        <p:spPr>
          <a:xfrm>
            <a:off x="738461" y="6300911"/>
            <a:ext cx="10501386" cy="1292662"/>
          </a:xfrm>
          <a:prstGeom prst="rect">
            <a:avLst/>
          </a:prstGeom>
          <a:noFill/>
        </p:spPr>
        <p:txBody>
          <a:bodyPr wrap="square" rtlCol="0">
            <a:spAutoFit/>
          </a:bodyPr>
          <a:lstStyle/>
          <a:p>
            <a:r>
              <a:rPr lang="en-AU" sz="1600" dirty="0"/>
              <a:t>Large roof space associated with manufacturing, warehouse and storage buildings provide the ideal opportunity to maximise energy and water resources with the installation of solar PV and water catchment measures under the </a:t>
            </a:r>
            <a:r>
              <a:rPr lang="en-AU" sz="1600" dirty="0" err="1"/>
              <a:t>EUA</a:t>
            </a:r>
            <a:r>
              <a:rPr lang="en-AU" sz="1600" dirty="0"/>
              <a:t> finance initiative. </a:t>
            </a:r>
          </a:p>
          <a:p>
            <a:r>
              <a:rPr lang="en-AU" sz="1600" dirty="0" smtClean="0"/>
              <a:t> </a:t>
            </a:r>
          </a:p>
          <a:p>
            <a:endParaRPr lang="en-AU" dirty="0"/>
          </a:p>
        </p:txBody>
      </p:sp>
      <p:graphicFrame>
        <p:nvGraphicFramePr>
          <p:cNvPr id="9" name="Chart 8"/>
          <p:cNvGraphicFramePr>
            <a:graphicFrameLocks/>
          </p:cNvGraphicFramePr>
          <p:nvPr>
            <p:extLst>
              <p:ext uri="{D42A27DB-BD31-4B8C-83A1-F6EECF244321}">
                <p14:modId xmlns:p14="http://schemas.microsoft.com/office/powerpoint/2010/main" val="1647307148"/>
              </p:ext>
            </p:extLst>
          </p:nvPr>
        </p:nvGraphicFramePr>
        <p:xfrm>
          <a:off x="810469" y="2484487"/>
          <a:ext cx="5184576" cy="36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3822375132"/>
              </p:ext>
            </p:extLst>
          </p:nvPr>
        </p:nvGraphicFramePr>
        <p:xfrm>
          <a:off x="6643117" y="2412479"/>
          <a:ext cx="5688632" cy="3960440"/>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9" descr="EAGA_logo_LOW RES.jpg"/>
          <p:cNvPicPr>
            <a:picLocks noChangeAspect="1"/>
          </p:cNvPicPr>
          <p:nvPr/>
        </p:nvPicPr>
        <p:blipFill>
          <a:blip r:embed="rId5" cstate="print"/>
          <a:stretch>
            <a:fillRect/>
          </a:stretch>
        </p:blipFill>
        <p:spPr>
          <a:xfrm>
            <a:off x="12111990" y="5525557"/>
            <a:ext cx="711528" cy="814812"/>
          </a:xfrm>
          <a:prstGeom prst="rect">
            <a:avLst/>
          </a:prstGeom>
        </p:spPr>
      </p:pic>
      <p:pic>
        <p:nvPicPr>
          <p:cNvPr id="11" name="Picture 4" descr="N:\Regional Alliances\WAGA\WAGA Logo  small.jpg"/>
          <p:cNvPicPr>
            <a:picLocks noChangeAspect="1" noChangeArrowheads="1"/>
          </p:cNvPicPr>
          <p:nvPr/>
        </p:nvPicPr>
        <p:blipFill>
          <a:blip r:embed="rId6" cstate="print"/>
          <a:srcRect/>
          <a:stretch>
            <a:fillRect/>
          </a:stretch>
        </p:blipFill>
        <p:spPr bwMode="auto">
          <a:xfrm>
            <a:off x="12001537" y="6566713"/>
            <a:ext cx="970919" cy="571504"/>
          </a:xfrm>
          <a:prstGeom prst="rect">
            <a:avLst/>
          </a:prstGeom>
          <a:noFill/>
        </p:spPr>
      </p:pic>
      <p:pic>
        <p:nvPicPr>
          <p:cNvPr id="13" name="Picture 12" descr="N:\Regional Alliances\NEGA\NEGA logo sm.png"/>
          <p:cNvPicPr>
            <a:picLocks noChangeAspect="1" noChangeArrowheads="1"/>
          </p:cNvPicPr>
          <p:nvPr/>
        </p:nvPicPr>
        <p:blipFill>
          <a:blip r:embed="rId7" cstate="print"/>
          <a:srcRect/>
          <a:stretch>
            <a:fillRect/>
          </a:stretch>
        </p:blipFill>
        <p:spPr bwMode="auto">
          <a:xfrm>
            <a:off x="12055857" y="3833925"/>
            <a:ext cx="833973" cy="446771"/>
          </a:xfrm>
          <a:prstGeom prst="rect">
            <a:avLst/>
          </a:prstGeom>
          <a:noFill/>
        </p:spPr>
      </p:pic>
      <p:pic>
        <p:nvPicPr>
          <p:cNvPr id="14" name="Picture 3" descr="N:\Regional Alliances\Goulburn Broken Greenhouse Alliance\GBGA logo sm.png"/>
          <p:cNvPicPr>
            <a:picLocks noChangeAspect="1" noChangeArrowheads="1"/>
          </p:cNvPicPr>
          <p:nvPr/>
        </p:nvPicPr>
        <p:blipFill>
          <a:blip r:embed="rId8" cstate="print"/>
          <a:srcRect/>
          <a:stretch>
            <a:fillRect/>
          </a:stretch>
        </p:blipFill>
        <p:spPr bwMode="auto">
          <a:xfrm>
            <a:off x="12044129" y="4637887"/>
            <a:ext cx="979052" cy="571504"/>
          </a:xfrm>
          <a:prstGeom prst="rect">
            <a:avLst/>
          </a:prstGeom>
          <a:noFill/>
        </p:spPr>
      </p:pic>
    </p:spTree>
    <p:extLst>
      <p:ext uri="{BB962C8B-B14F-4D97-AF65-F5344CB8AC3E}">
        <p14:creationId xmlns:p14="http://schemas.microsoft.com/office/powerpoint/2010/main" val="3671805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38461" y="324247"/>
            <a:ext cx="11233248" cy="2376264"/>
          </a:xfrm>
        </p:spPr>
        <p:txBody>
          <a:bodyPr/>
          <a:lstStyle/>
          <a:p>
            <a:r>
              <a:rPr lang="en-AU" sz="3400" dirty="0"/>
              <a:t>Within the </a:t>
            </a:r>
            <a:r>
              <a:rPr lang="en-AU" sz="3400" dirty="0" err="1"/>
              <a:t>WMSA</a:t>
            </a:r>
            <a:r>
              <a:rPr lang="en-AU" sz="3400" dirty="0" smtClean="0"/>
              <a:t> </a:t>
            </a:r>
            <a:r>
              <a:rPr lang="en-AU" sz="3400" dirty="0"/>
              <a:t>region </a:t>
            </a:r>
            <a:r>
              <a:rPr lang="en-AU" sz="3400" dirty="0" err="1"/>
              <a:t>EUA</a:t>
            </a:r>
            <a:r>
              <a:rPr lang="en-AU" sz="3400" dirty="0"/>
              <a:t> finance can unlock more than </a:t>
            </a:r>
            <a:r>
              <a:rPr lang="en-AU" sz="3400" dirty="0" smtClean="0"/>
              <a:t>$30M </a:t>
            </a:r>
            <a:r>
              <a:rPr lang="en-AU" sz="3400" dirty="0"/>
              <a:t>of investment and create </a:t>
            </a:r>
            <a:r>
              <a:rPr lang="en-AU" sz="3400" dirty="0" smtClean="0"/>
              <a:t>+120 jobs</a:t>
            </a:r>
            <a:endParaRPr lang="en-AU" sz="3400" dirty="0"/>
          </a:p>
        </p:txBody>
      </p:sp>
      <p:sp>
        <p:nvSpPr>
          <p:cNvPr id="17" name="TextBox 16"/>
          <p:cNvSpPr txBox="1"/>
          <p:nvPr/>
        </p:nvSpPr>
        <p:spPr>
          <a:xfrm>
            <a:off x="738461" y="6300911"/>
            <a:ext cx="10501386" cy="1046440"/>
          </a:xfrm>
          <a:prstGeom prst="rect">
            <a:avLst/>
          </a:prstGeom>
          <a:noFill/>
        </p:spPr>
        <p:txBody>
          <a:bodyPr wrap="square" rtlCol="0">
            <a:spAutoFit/>
          </a:bodyPr>
          <a:lstStyle/>
          <a:p>
            <a:r>
              <a:rPr lang="en-AU" sz="1600" dirty="0" smtClean="0"/>
              <a:t>Office, retail and hospitality/tourism businesses within large towns such as Horsham and Ararat hold economic opportunity for </a:t>
            </a:r>
            <a:r>
              <a:rPr lang="en-AU" sz="1600" dirty="0"/>
              <a:t>the </a:t>
            </a:r>
            <a:r>
              <a:rPr lang="en-AU" sz="1600" dirty="0" smtClean="0"/>
              <a:t>Wimmera-</a:t>
            </a:r>
            <a:r>
              <a:rPr lang="en-AU" sz="1600" dirty="0" err="1" smtClean="0"/>
              <a:t>Mallee</a:t>
            </a:r>
            <a:r>
              <a:rPr lang="en-AU" sz="1600" dirty="0" smtClean="0"/>
              <a:t> </a:t>
            </a:r>
            <a:r>
              <a:rPr lang="en-AU" sz="1600" dirty="0"/>
              <a:t>region </a:t>
            </a:r>
            <a:r>
              <a:rPr lang="en-AU" sz="1600" dirty="0" smtClean="0"/>
              <a:t>in environmental upgrade of existing building stock through </a:t>
            </a:r>
            <a:r>
              <a:rPr lang="en-AU" sz="1600" dirty="0" err="1" smtClean="0"/>
              <a:t>EUA</a:t>
            </a:r>
            <a:r>
              <a:rPr lang="en-AU" sz="1600" dirty="0" smtClean="0"/>
              <a:t> finance.</a:t>
            </a:r>
          </a:p>
          <a:p>
            <a:endParaRPr lang="en-AU" dirty="0"/>
          </a:p>
        </p:txBody>
      </p:sp>
      <p:graphicFrame>
        <p:nvGraphicFramePr>
          <p:cNvPr id="12" name="Chart 11"/>
          <p:cNvGraphicFramePr>
            <a:graphicFrameLocks/>
          </p:cNvGraphicFramePr>
          <p:nvPr>
            <p:extLst>
              <p:ext uri="{D42A27DB-BD31-4B8C-83A1-F6EECF244321}">
                <p14:modId xmlns:p14="http://schemas.microsoft.com/office/powerpoint/2010/main" val="3183505568"/>
              </p:ext>
            </p:extLst>
          </p:nvPr>
        </p:nvGraphicFramePr>
        <p:xfrm>
          <a:off x="882477" y="2484487"/>
          <a:ext cx="5040560" cy="3344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3290940218"/>
              </p:ext>
            </p:extLst>
          </p:nvPr>
        </p:nvGraphicFramePr>
        <p:xfrm>
          <a:off x="6355085" y="2484487"/>
          <a:ext cx="5688632" cy="3312368"/>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8" descr="EAGA_logo_LOW RES.jpg"/>
          <p:cNvPicPr>
            <a:picLocks noChangeAspect="1"/>
          </p:cNvPicPr>
          <p:nvPr/>
        </p:nvPicPr>
        <p:blipFill>
          <a:blip r:embed="rId5" cstate="print"/>
          <a:stretch>
            <a:fillRect/>
          </a:stretch>
        </p:blipFill>
        <p:spPr>
          <a:xfrm>
            <a:off x="12111990" y="5525557"/>
            <a:ext cx="711528" cy="814812"/>
          </a:xfrm>
          <a:prstGeom prst="rect">
            <a:avLst/>
          </a:prstGeom>
        </p:spPr>
      </p:pic>
      <p:pic>
        <p:nvPicPr>
          <p:cNvPr id="10" name="Picture 4" descr="N:\Regional Alliances\WAGA\WAGA Logo  small.jpg"/>
          <p:cNvPicPr>
            <a:picLocks noChangeAspect="1" noChangeArrowheads="1"/>
          </p:cNvPicPr>
          <p:nvPr/>
        </p:nvPicPr>
        <p:blipFill>
          <a:blip r:embed="rId6" cstate="print"/>
          <a:srcRect/>
          <a:stretch>
            <a:fillRect/>
          </a:stretch>
        </p:blipFill>
        <p:spPr bwMode="auto">
          <a:xfrm>
            <a:off x="12001537" y="6566713"/>
            <a:ext cx="970919" cy="571504"/>
          </a:xfrm>
          <a:prstGeom prst="rect">
            <a:avLst/>
          </a:prstGeom>
          <a:noFill/>
        </p:spPr>
      </p:pic>
      <p:pic>
        <p:nvPicPr>
          <p:cNvPr id="11" name="Picture 10" descr="N:\Regional Alliances\NEGA\NEGA logo sm.png"/>
          <p:cNvPicPr>
            <a:picLocks noChangeAspect="1" noChangeArrowheads="1"/>
          </p:cNvPicPr>
          <p:nvPr/>
        </p:nvPicPr>
        <p:blipFill>
          <a:blip r:embed="rId7" cstate="print"/>
          <a:srcRect/>
          <a:stretch>
            <a:fillRect/>
          </a:stretch>
        </p:blipFill>
        <p:spPr bwMode="auto">
          <a:xfrm>
            <a:off x="12055857" y="3833925"/>
            <a:ext cx="833973" cy="446771"/>
          </a:xfrm>
          <a:prstGeom prst="rect">
            <a:avLst/>
          </a:prstGeom>
          <a:noFill/>
        </p:spPr>
      </p:pic>
      <p:pic>
        <p:nvPicPr>
          <p:cNvPr id="14" name="Picture 3" descr="N:\Regional Alliances\Goulburn Broken Greenhouse Alliance\GBGA logo sm.png"/>
          <p:cNvPicPr>
            <a:picLocks noChangeAspect="1" noChangeArrowheads="1"/>
          </p:cNvPicPr>
          <p:nvPr/>
        </p:nvPicPr>
        <p:blipFill>
          <a:blip r:embed="rId8" cstate="print"/>
          <a:srcRect/>
          <a:stretch>
            <a:fillRect/>
          </a:stretch>
        </p:blipFill>
        <p:spPr bwMode="auto">
          <a:xfrm>
            <a:off x="12044129" y="4637887"/>
            <a:ext cx="979052" cy="571504"/>
          </a:xfrm>
          <a:prstGeom prst="rect">
            <a:avLst/>
          </a:prstGeom>
          <a:noFill/>
        </p:spPr>
      </p:pic>
    </p:spTree>
    <p:extLst>
      <p:ext uri="{BB962C8B-B14F-4D97-AF65-F5344CB8AC3E}">
        <p14:creationId xmlns:p14="http://schemas.microsoft.com/office/powerpoint/2010/main" val="18982103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0019" y="709937"/>
            <a:ext cx="10715699" cy="1198486"/>
          </a:xfrm>
        </p:spPr>
        <p:txBody>
          <a:bodyPr anchor="t" anchorCtr="0"/>
          <a:lstStyle/>
          <a:p>
            <a:r>
              <a:rPr lang="en-AU" sz="3400" dirty="0" smtClean="0"/>
              <a:t>Case Study: </a:t>
            </a:r>
            <a:r>
              <a:rPr lang="en-AU" sz="3400" dirty="0" err="1" smtClean="0"/>
              <a:t>Baptcare</a:t>
            </a:r>
            <a:r>
              <a:rPr lang="en-AU" sz="3400" dirty="0" smtClean="0"/>
              <a:t> </a:t>
            </a:r>
            <a:endParaRPr lang="en-AU" sz="3400" dirty="0"/>
          </a:p>
        </p:txBody>
      </p:sp>
      <p:sp>
        <p:nvSpPr>
          <p:cNvPr id="17" name="TextBox 16"/>
          <p:cNvSpPr txBox="1"/>
          <p:nvPr/>
        </p:nvSpPr>
        <p:spPr>
          <a:xfrm>
            <a:off x="522437" y="2137557"/>
            <a:ext cx="4549614" cy="424731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AU" sz="2000" dirty="0" smtClean="0"/>
              <a:t>The data presented in the table is based in recommendations from a detailed energy audit at an aged care facility.  </a:t>
            </a:r>
          </a:p>
          <a:p>
            <a:pPr marL="285750" indent="-285750">
              <a:spcAft>
                <a:spcPts val="600"/>
              </a:spcAft>
              <a:buFont typeface="Arial" panose="020B0604020202020204" pitchFamily="34" charset="0"/>
              <a:buChar char="•"/>
            </a:pPr>
            <a:r>
              <a:rPr lang="en-AU" sz="2000" dirty="0" smtClean="0"/>
              <a:t>Due to capital constraints, </a:t>
            </a:r>
            <a:r>
              <a:rPr lang="en-AU" sz="2000" dirty="0" err="1" smtClean="0"/>
              <a:t>Baptcare</a:t>
            </a:r>
            <a:r>
              <a:rPr lang="en-AU" sz="2000" dirty="0" smtClean="0"/>
              <a:t> would be unable to finance all of the initiatives recommended in the report.</a:t>
            </a:r>
          </a:p>
          <a:p>
            <a:pPr marL="285750" indent="-285750">
              <a:spcAft>
                <a:spcPts val="600"/>
              </a:spcAft>
              <a:buFont typeface="Arial" panose="020B0604020202020204" pitchFamily="34" charset="0"/>
              <a:buChar char="•"/>
            </a:pPr>
            <a:r>
              <a:rPr lang="en-AU" sz="2000" dirty="0" smtClean="0"/>
              <a:t>The organisation has confirmed that it would proceed with the upgrade to this facility, as well as other sites, should EUAs become available (see letter of support).</a:t>
            </a:r>
            <a:endParaRPr lang="en-AU" sz="2000" dirty="0"/>
          </a:p>
        </p:txBody>
      </p:sp>
      <p:graphicFrame>
        <p:nvGraphicFramePr>
          <p:cNvPr id="13" name="Table 12"/>
          <p:cNvGraphicFramePr>
            <a:graphicFrameLocks noGrp="1"/>
          </p:cNvGraphicFramePr>
          <p:nvPr>
            <p:extLst>
              <p:ext uri="{D42A27DB-BD31-4B8C-83A1-F6EECF244321}">
                <p14:modId xmlns:p14="http://schemas.microsoft.com/office/powerpoint/2010/main" val="1863777980"/>
              </p:ext>
            </p:extLst>
          </p:nvPr>
        </p:nvGraphicFramePr>
        <p:xfrm>
          <a:off x="5274965" y="2280433"/>
          <a:ext cx="6155068" cy="4071966"/>
        </p:xfrm>
        <a:graphic>
          <a:graphicData uri="http://schemas.openxmlformats.org/drawingml/2006/table">
            <a:tbl>
              <a:tblPr/>
              <a:tblGrid>
                <a:gridCol w="3826365"/>
                <a:gridCol w="1262097"/>
                <a:gridCol w="1066606"/>
              </a:tblGrid>
              <a:tr h="661381">
                <a:tc>
                  <a:txBody>
                    <a:bodyPr/>
                    <a:lstStyle/>
                    <a:p>
                      <a:pPr marR="9525">
                        <a:lnSpc>
                          <a:spcPct val="115000"/>
                        </a:lnSpc>
                        <a:spcBef>
                          <a:spcPts val="200"/>
                        </a:spcBef>
                        <a:spcAft>
                          <a:spcPts val="200"/>
                        </a:spcAft>
                      </a:pPr>
                      <a:endParaRPr lang="en-AU" sz="1600" dirty="0">
                        <a:solidFill>
                          <a:schemeClr val="tx1"/>
                        </a:solidFill>
                        <a:latin typeface="+mn-lt"/>
                        <a:ea typeface="Calibri"/>
                        <a:cs typeface="Arial"/>
                      </a:endParaRPr>
                    </a:p>
                  </a:txBody>
                  <a:tcPr marL="0" marR="0" marT="0" marB="0" anchor="ctr">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solidFill>
                      <a:schemeClr val="bg1">
                        <a:lumMod val="95000"/>
                      </a:schemeClr>
                    </a:solidFill>
                  </a:tcPr>
                </a:tc>
                <a:tc>
                  <a:txBody>
                    <a:bodyPr/>
                    <a:lstStyle/>
                    <a:p>
                      <a:pPr marL="9525" marR="28575" algn="ctr">
                        <a:lnSpc>
                          <a:spcPct val="115000"/>
                        </a:lnSpc>
                        <a:spcBef>
                          <a:spcPts val="200"/>
                        </a:spcBef>
                        <a:spcAft>
                          <a:spcPts val="200"/>
                        </a:spcAft>
                      </a:pPr>
                      <a:r>
                        <a:rPr lang="en-AU" sz="1200" b="1" dirty="0">
                          <a:solidFill>
                            <a:schemeClr val="tx1"/>
                          </a:solidFill>
                          <a:latin typeface="+mn-lt"/>
                          <a:ea typeface="Calibri"/>
                          <a:cs typeface="Tahoma"/>
                        </a:rPr>
                        <a:t>Traditional Debt</a:t>
                      </a:r>
                      <a:endParaRPr lang="en-AU" sz="1200" b="1" dirty="0">
                        <a:solidFill>
                          <a:schemeClr val="tx1"/>
                        </a:solidFill>
                        <a:latin typeface="+mn-lt"/>
                        <a:ea typeface="Calibri"/>
                        <a:cs typeface="Times New Roman"/>
                      </a:endParaRPr>
                    </a:p>
                  </a:txBody>
                  <a:tcPr marL="0" marR="0" marT="0" marB="0" anchor="ctr">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solidFill>
                      <a:schemeClr val="bg1">
                        <a:lumMod val="95000"/>
                      </a:schemeClr>
                    </a:solidFill>
                  </a:tcPr>
                </a:tc>
                <a:tc>
                  <a:txBody>
                    <a:bodyPr/>
                    <a:lstStyle/>
                    <a:p>
                      <a:pPr marL="28575" marR="9525" algn="ctr">
                        <a:lnSpc>
                          <a:spcPct val="115000"/>
                        </a:lnSpc>
                        <a:spcBef>
                          <a:spcPts val="200"/>
                        </a:spcBef>
                        <a:spcAft>
                          <a:spcPts val="200"/>
                        </a:spcAft>
                      </a:pPr>
                      <a:r>
                        <a:rPr lang="en-AU" sz="1200" b="1" dirty="0">
                          <a:solidFill>
                            <a:schemeClr val="tx1"/>
                          </a:solidFill>
                          <a:latin typeface="+mn-lt"/>
                          <a:ea typeface="Calibri"/>
                          <a:cs typeface="Tahoma"/>
                        </a:rPr>
                        <a:t>EUA</a:t>
                      </a:r>
                      <a:endParaRPr lang="en-AU" sz="1200" b="1" dirty="0">
                        <a:solidFill>
                          <a:schemeClr val="tx1"/>
                        </a:solidFill>
                        <a:latin typeface="+mn-lt"/>
                        <a:ea typeface="Calibri"/>
                        <a:cs typeface="Times New Roman"/>
                      </a:endParaRPr>
                    </a:p>
                  </a:txBody>
                  <a:tcPr marL="0" marR="0" marT="0" marB="0" anchor="ctr">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solidFill>
                      <a:schemeClr val="bg1">
                        <a:lumMod val="95000"/>
                      </a:schemeClr>
                    </a:solidFill>
                  </a:tcPr>
                </a:tc>
              </a:tr>
              <a:tr h="336984">
                <a:tc>
                  <a:txBody>
                    <a:bodyPr/>
                    <a:lstStyle/>
                    <a:p>
                      <a:pPr marL="93345" marR="28575">
                        <a:lnSpc>
                          <a:spcPct val="115000"/>
                        </a:lnSpc>
                        <a:spcBef>
                          <a:spcPts val="200"/>
                        </a:spcBef>
                        <a:spcAft>
                          <a:spcPts val="200"/>
                        </a:spcAft>
                      </a:pPr>
                      <a:r>
                        <a:rPr lang="en-AU" sz="1600">
                          <a:solidFill>
                            <a:srgbClr val="000000"/>
                          </a:solidFill>
                          <a:latin typeface="+mn-lt"/>
                          <a:ea typeface="Calibri"/>
                          <a:cs typeface="Tahoma"/>
                        </a:rPr>
                        <a:t>Project size</a:t>
                      </a:r>
                      <a:endParaRPr lang="en-AU" sz="1600">
                        <a:latin typeface="+mn-lt"/>
                        <a:ea typeface="Calibri"/>
                        <a:cs typeface="Times New Roman"/>
                      </a:endParaRPr>
                    </a:p>
                  </a:txBody>
                  <a:tcPr marL="0" marR="0" marT="0" marB="0" anchor="ctr">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c>
                  <a:txBody>
                    <a:bodyPr/>
                    <a:lstStyle/>
                    <a:p>
                      <a:pPr marL="28575" marR="94615" algn="r">
                        <a:lnSpc>
                          <a:spcPct val="115000"/>
                        </a:lnSpc>
                        <a:spcBef>
                          <a:spcPts val="200"/>
                        </a:spcBef>
                        <a:spcAft>
                          <a:spcPts val="200"/>
                        </a:spcAft>
                      </a:pPr>
                      <a:r>
                        <a:rPr lang="en-AU" sz="1600">
                          <a:solidFill>
                            <a:srgbClr val="000000"/>
                          </a:solidFill>
                          <a:latin typeface="+mn-lt"/>
                          <a:ea typeface="Calibri"/>
                          <a:cs typeface="Trebuchet MS"/>
                        </a:rPr>
                        <a:t>$277,990</a:t>
                      </a:r>
                      <a:endParaRPr lang="en-AU" sz="1600">
                        <a:latin typeface="+mn-lt"/>
                        <a:ea typeface="Calibri"/>
                        <a:cs typeface="Times New Roman"/>
                      </a:endParaRPr>
                    </a:p>
                  </a:txBody>
                  <a:tcPr marL="0" marR="0" marT="0" marB="0" anchor="ctr">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c>
                  <a:txBody>
                    <a:bodyPr/>
                    <a:lstStyle/>
                    <a:p>
                      <a:pPr marL="28575" marR="94615" algn="r">
                        <a:lnSpc>
                          <a:spcPct val="115000"/>
                        </a:lnSpc>
                        <a:spcBef>
                          <a:spcPts val="200"/>
                        </a:spcBef>
                        <a:spcAft>
                          <a:spcPts val="200"/>
                        </a:spcAft>
                      </a:pPr>
                      <a:r>
                        <a:rPr lang="en-AU" sz="1600" dirty="0">
                          <a:solidFill>
                            <a:srgbClr val="000000"/>
                          </a:solidFill>
                          <a:latin typeface="+mn-lt"/>
                          <a:ea typeface="Calibri"/>
                          <a:cs typeface="Trebuchet MS"/>
                        </a:rPr>
                        <a:t>$277,990</a:t>
                      </a:r>
                      <a:endParaRPr lang="en-AU" sz="1600" dirty="0">
                        <a:latin typeface="+mn-lt"/>
                        <a:ea typeface="Calibri"/>
                        <a:cs typeface="Times New Roman"/>
                      </a:endParaRPr>
                    </a:p>
                  </a:txBody>
                  <a:tcPr marL="0" marR="0" marT="0" marB="0" anchor="ctr">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r>
              <a:tr h="336984">
                <a:tc>
                  <a:txBody>
                    <a:bodyPr/>
                    <a:lstStyle/>
                    <a:p>
                      <a:pPr marL="93345" marR="28575">
                        <a:lnSpc>
                          <a:spcPct val="115000"/>
                        </a:lnSpc>
                        <a:spcBef>
                          <a:spcPts val="200"/>
                        </a:spcBef>
                        <a:spcAft>
                          <a:spcPts val="200"/>
                        </a:spcAft>
                      </a:pPr>
                      <a:r>
                        <a:rPr lang="en-AU" sz="1600" dirty="0">
                          <a:solidFill>
                            <a:srgbClr val="000000"/>
                          </a:solidFill>
                          <a:latin typeface="+mn-lt"/>
                          <a:ea typeface="Calibri"/>
                          <a:cs typeface="Tahoma"/>
                        </a:rPr>
                        <a:t>Loan amount </a:t>
                      </a:r>
                      <a:endParaRPr lang="en-AU" sz="1600" dirty="0">
                        <a:latin typeface="+mn-lt"/>
                        <a:ea typeface="Calibri"/>
                        <a:cs typeface="Times New Roman"/>
                      </a:endParaRPr>
                    </a:p>
                  </a:txBody>
                  <a:tcPr marL="0" marR="0" marT="0" marB="0" anchor="ctr">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c>
                  <a:txBody>
                    <a:bodyPr/>
                    <a:lstStyle/>
                    <a:p>
                      <a:pPr marL="28575" marR="76200" algn="r">
                        <a:lnSpc>
                          <a:spcPct val="115000"/>
                        </a:lnSpc>
                        <a:spcBef>
                          <a:spcPts val="200"/>
                        </a:spcBef>
                        <a:spcAft>
                          <a:spcPts val="200"/>
                        </a:spcAft>
                      </a:pPr>
                      <a:r>
                        <a:rPr lang="en-AU" sz="1600">
                          <a:solidFill>
                            <a:srgbClr val="000000"/>
                          </a:solidFill>
                          <a:latin typeface="+mn-lt"/>
                          <a:ea typeface="Calibri"/>
                          <a:cs typeface="Trebuchet MS"/>
                        </a:rPr>
                        <a:t>$305,789 </a:t>
                      </a:r>
                      <a:endParaRPr lang="en-AU" sz="1600">
                        <a:latin typeface="+mn-lt"/>
                        <a:ea typeface="Calibri"/>
                        <a:cs typeface="Times New Roman"/>
                      </a:endParaRPr>
                    </a:p>
                  </a:txBody>
                  <a:tcPr marL="0" marR="0" marT="0" marB="0" anchor="ctr">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c>
                  <a:txBody>
                    <a:bodyPr/>
                    <a:lstStyle/>
                    <a:p>
                      <a:pPr marL="28575" marR="94615" algn="r">
                        <a:lnSpc>
                          <a:spcPct val="115000"/>
                        </a:lnSpc>
                        <a:spcBef>
                          <a:spcPts val="200"/>
                        </a:spcBef>
                        <a:spcAft>
                          <a:spcPts val="200"/>
                        </a:spcAft>
                      </a:pPr>
                      <a:r>
                        <a:rPr lang="en-AU" sz="1600">
                          <a:solidFill>
                            <a:srgbClr val="000000"/>
                          </a:solidFill>
                          <a:latin typeface="+mn-lt"/>
                          <a:ea typeface="Calibri"/>
                          <a:cs typeface="Trebuchet MS"/>
                        </a:rPr>
                        <a:t>$305,789 </a:t>
                      </a:r>
                      <a:endParaRPr lang="en-AU" sz="1600">
                        <a:latin typeface="+mn-lt"/>
                        <a:ea typeface="Calibri"/>
                        <a:cs typeface="Times New Roman"/>
                      </a:endParaRPr>
                    </a:p>
                  </a:txBody>
                  <a:tcPr marL="0" marR="0" marT="0" marB="0" anchor="ctr">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r>
              <a:tr h="336984">
                <a:tc>
                  <a:txBody>
                    <a:bodyPr/>
                    <a:lstStyle/>
                    <a:p>
                      <a:pPr marL="93345" marR="28575">
                        <a:lnSpc>
                          <a:spcPct val="115000"/>
                        </a:lnSpc>
                        <a:spcBef>
                          <a:spcPts val="200"/>
                        </a:spcBef>
                        <a:spcAft>
                          <a:spcPts val="200"/>
                        </a:spcAft>
                      </a:pPr>
                      <a:r>
                        <a:rPr lang="en-AU" sz="1600">
                          <a:solidFill>
                            <a:srgbClr val="000000"/>
                          </a:solidFill>
                          <a:latin typeface="+mn-lt"/>
                          <a:ea typeface="Calibri"/>
                          <a:cs typeface="Tahoma"/>
                        </a:rPr>
                        <a:t>Interest rate</a:t>
                      </a:r>
                      <a:endParaRPr lang="en-AU" sz="1600">
                        <a:latin typeface="+mn-lt"/>
                        <a:ea typeface="Calibri"/>
                        <a:cs typeface="Times New Roman"/>
                      </a:endParaRPr>
                    </a:p>
                  </a:txBody>
                  <a:tcPr marL="0" marR="0" marT="0" marB="0" anchor="ctr">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c>
                  <a:txBody>
                    <a:bodyPr/>
                    <a:lstStyle/>
                    <a:p>
                      <a:pPr marL="28575" marR="76200" algn="r">
                        <a:lnSpc>
                          <a:spcPct val="115000"/>
                        </a:lnSpc>
                        <a:spcBef>
                          <a:spcPts val="200"/>
                        </a:spcBef>
                        <a:spcAft>
                          <a:spcPts val="200"/>
                        </a:spcAft>
                      </a:pPr>
                      <a:r>
                        <a:rPr lang="en-AU" sz="1600" b="0" i="0" dirty="0">
                          <a:solidFill>
                            <a:srgbClr val="000000"/>
                          </a:solidFill>
                          <a:latin typeface="+mn-lt"/>
                          <a:ea typeface="Calibri"/>
                          <a:cs typeface="Trebuchet MS"/>
                        </a:rPr>
                        <a:t>8.000%</a:t>
                      </a:r>
                      <a:endParaRPr lang="en-AU" sz="1600" b="0" i="0" dirty="0">
                        <a:latin typeface="+mn-lt"/>
                        <a:ea typeface="Calibri"/>
                        <a:cs typeface="Times New Roman"/>
                      </a:endParaRPr>
                    </a:p>
                  </a:txBody>
                  <a:tcPr marL="0" marR="0" marT="0" marB="0" anchor="ctr">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c>
                  <a:txBody>
                    <a:bodyPr/>
                    <a:lstStyle/>
                    <a:p>
                      <a:pPr marL="28575" marR="94615" algn="r">
                        <a:lnSpc>
                          <a:spcPct val="115000"/>
                        </a:lnSpc>
                        <a:spcBef>
                          <a:spcPts val="200"/>
                        </a:spcBef>
                        <a:spcAft>
                          <a:spcPts val="200"/>
                        </a:spcAft>
                      </a:pPr>
                      <a:r>
                        <a:rPr lang="en-AU" sz="1600" b="0" i="0" dirty="0">
                          <a:solidFill>
                            <a:srgbClr val="000000"/>
                          </a:solidFill>
                          <a:latin typeface="+mn-lt"/>
                          <a:ea typeface="Calibri"/>
                          <a:cs typeface="Trebuchet MS"/>
                        </a:rPr>
                        <a:t>7.000%</a:t>
                      </a:r>
                      <a:endParaRPr lang="en-AU" sz="1600" b="0" i="0" dirty="0">
                        <a:latin typeface="+mn-lt"/>
                        <a:ea typeface="Calibri"/>
                        <a:cs typeface="Times New Roman"/>
                      </a:endParaRPr>
                    </a:p>
                  </a:txBody>
                  <a:tcPr marL="0" marR="0" marT="0" marB="0" anchor="ctr">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r>
              <a:tr h="336984">
                <a:tc>
                  <a:txBody>
                    <a:bodyPr/>
                    <a:lstStyle/>
                    <a:p>
                      <a:pPr marL="93345" marR="28575">
                        <a:lnSpc>
                          <a:spcPct val="115000"/>
                        </a:lnSpc>
                        <a:spcBef>
                          <a:spcPts val="200"/>
                        </a:spcBef>
                        <a:spcAft>
                          <a:spcPts val="200"/>
                        </a:spcAft>
                      </a:pPr>
                      <a:r>
                        <a:rPr lang="en-AU" sz="1600">
                          <a:solidFill>
                            <a:srgbClr val="000000"/>
                          </a:solidFill>
                          <a:latin typeface="+mn-lt"/>
                          <a:ea typeface="Calibri"/>
                          <a:cs typeface="Tahoma"/>
                        </a:rPr>
                        <a:t>Years of loan</a:t>
                      </a:r>
                      <a:endParaRPr lang="en-AU" sz="1600">
                        <a:latin typeface="+mn-lt"/>
                        <a:ea typeface="Calibri"/>
                        <a:cs typeface="Times New Roman"/>
                      </a:endParaRPr>
                    </a:p>
                  </a:txBody>
                  <a:tcPr marL="0" marR="0" marT="0" marB="0" anchor="ctr">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c>
                  <a:txBody>
                    <a:bodyPr/>
                    <a:lstStyle/>
                    <a:p>
                      <a:pPr marL="28575" marR="76200" algn="r">
                        <a:lnSpc>
                          <a:spcPct val="115000"/>
                        </a:lnSpc>
                        <a:spcBef>
                          <a:spcPts val="200"/>
                        </a:spcBef>
                        <a:spcAft>
                          <a:spcPts val="200"/>
                        </a:spcAft>
                      </a:pPr>
                      <a:r>
                        <a:rPr lang="en-AU" sz="1600" b="0" i="0">
                          <a:solidFill>
                            <a:srgbClr val="000000"/>
                          </a:solidFill>
                          <a:latin typeface="+mn-lt"/>
                          <a:ea typeface="Calibri"/>
                          <a:cs typeface="Trebuchet MS"/>
                        </a:rPr>
                        <a:t>3</a:t>
                      </a:r>
                      <a:endParaRPr lang="en-AU" sz="1600" b="0" i="0">
                        <a:latin typeface="+mn-lt"/>
                        <a:ea typeface="Calibri"/>
                        <a:cs typeface="Times New Roman"/>
                      </a:endParaRPr>
                    </a:p>
                  </a:txBody>
                  <a:tcPr marL="0" marR="0" marT="0" marB="0" anchor="ctr">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c>
                  <a:txBody>
                    <a:bodyPr/>
                    <a:lstStyle/>
                    <a:p>
                      <a:pPr marL="28575" marR="94615" algn="r">
                        <a:lnSpc>
                          <a:spcPct val="115000"/>
                        </a:lnSpc>
                        <a:spcBef>
                          <a:spcPts val="200"/>
                        </a:spcBef>
                        <a:spcAft>
                          <a:spcPts val="200"/>
                        </a:spcAft>
                      </a:pPr>
                      <a:r>
                        <a:rPr lang="en-AU" sz="1600" b="0" i="0" dirty="0">
                          <a:solidFill>
                            <a:srgbClr val="000000"/>
                          </a:solidFill>
                          <a:latin typeface="+mn-lt"/>
                          <a:ea typeface="Calibri"/>
                          <a:cs typeface="Trebuchet MS"/>
                        </a:rPr>
                        <a:t>15</a:t>
                      </a:r>
                      <a:endParaRPr lang="en-AU" sz="1600" b="0" i="0" dirty="0">
                        <a:latin typeface="+mn-lt"/>
                        <a:ea typeface="Calibri"/>
                        <a:cs typeface="Times New Roman"/>
                      </a:endParaRPr>
                    </a:p>
                  </a:txBody>
                  <a:tcPr marL="0" marR="0" marT="0" marB="0" anchor="ctr">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r>
              <a:tr h="336984">
                <a:tc>
                  <a:txBody>
                    <a:bodyPr/>
                    <a:lstStyle/>
                    <a:p>
                      <a:pPr marL="93345" marR="28575">
                        <a:lnSpc>
                          <a:spcPct val="115000"/>
                        </a:lnSpc>
                        <a:spcBef>
                          <a:spcPts val="200"/>
                        </a:spcBef>
                        <a:spcAft>
                          <a:spcPts val="200"/>
                        </a:spcAft>
                      </a:pPr>
                      <a:r>
                        <a:rPr lang="en-AU" sz="1600" dirty="0">
                          <a:solidFill>
                            <a:srgbClr val="000000"/>
                          </a:solidFill>
                          <a:latin typeface="+mn-lt"/>
                          <a:ea typeface="Calibri"/>
                          <a:cs typeface="Tahoma"/>
                        </a:rPr>
                        <a:t>Payments per year</a:t>
                      </a:r>
                      <a:endParaRPr lang="en-AU" sz="1600" dirty="0">
                        <a:latin typeface="+mn-lt"/>
                        <a:ea typeface="Calibri"/>
                        <a:cs typeface="Times New Roman"/>
                      </a:endParaRPr>
                    </a:p>
                  </a:txBody>
                  <a:tcPr marL="0" marR="0" marT="0" marB="0" anchor="ctr">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c>
                  <a:txBody>
                    <a:bodyPr/>
                    <a:lstStyle/>
                    <a:p>
                      <a:pPr marL="28575" marR="76200" algn="r">
                        <a:lnSpc>
                          <a:spcPct val="115000"/>
                        </a:lnSpc>
                        <a:spcBef>
                          <a:spcPts val="200"/>
                        </a:spcBef>
                        <a:spcAft>
                          <a:spcPts val="200"/>
                        </a:spcAft>
                      </a:pPr>
                      <a:r>
                        <a:rPr lang="en-AU" sz="1600">
                          <a:solidFill>
                            <a:srgbClr val="000000"/>
                          </a:solidFill>
                          <a:latin typeface="+mn-lt"/>
                          <a:ea typeface="Calibri"/>
                          <a:cs typeface="Trebuchet MS"/>
                        </a:rPr>
                        <a:t>12</a:t>
                      </a:r>
                      <a:endParaRPr lang="en-AU" sz="1600">
                        <a:latin typeface="+mn-lt"/>
                        <a:ea typeface="Calibri"/>
                        <a:cs typeface="Times New Roman"/>
                      </a:endParaRPr>
                    </a:p>
                  </a:txBody>
                  <a:tcPr marL="0" marR="0" marT="0" marB="0" anchor="ctr">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c>
                  <a:txBody>
                    <a:bodyPr/>
                    <a:lstStyle/>
                    <a:p>
                      <a:pPr marL="28575" marR="94615" algn="r">
                        <a:lnSpc>
                          <a:spcPct val="115000"/>
                        </a:lnSpc>
                        <a:spcBef>
                          <a:spcPts val="200"/>
                        </a:spcBef>
                        <a:spcAft>
                          <a:spcPts val="200"/>
                        </a:spcAft>
                      </a:pPr>
                      <a:r>
                        <a:rPr lang="en-AU" sz="1600" i="1">
                          <a:solidFill>
                            <a:srgbClr val="000000"/>
                          </a:solidFill>
                          <a:latin typeface="+mn-lt"/>
                          <a:ea typeface="Calibri"/>
                          <a:cs typeface="Calibri"/>
                        </a:rPr>
                        <a:t>4</a:t>
                      </a:r>
                      <a:endParaRPr lang="en-AU" sz="1600">
                        <a:latin typeface="+mn-lt"/>
                        <a:ea typeface="Calibri"/>
                        <a:cs typeface="Times New Roman"/>
                      </a:endParaRPr>
                    </a:p>
                  </a:txBody>
                  <a:tcPr marL="0" marR="0" marT="0" marB="0" anchor="ctr">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r>
              <a:tr h="336984">
                <a:tc>
                  <a:txBody>
                    <a:bodyPr/>
                    <a:lstStyle/>
                    <a:p>
                      <a:pPr marL="93345" marR="28575">
                        <a:lnSpc>
                          <a:spcPct val="115000"/>
                        </a:lnSpc>
                        <a:spcBef>
                          <a:spcPts val="200"/>
                        </a:spcBef>
                        <a:spcAft>
                          <a:spcPts val="200"/>
                        </a:spcAft>
                      </a:pPr>
                      <a:r>
                        <a:rPr lang="en-AU" sz="1600" dirty="0">
                          <a:solidFill>
                            <a:srgbClr val="000000"/>
                          </a:solidFill>
                          <a:latin typeface="+mn-lt"/>
                          <a:ea typeface="Calibri"/>
                          <a:cs typeface="Tahoma"/>
                        </a:rPr>
                        <a:t>Payment</a:t>
                      </a:r>
                      <a:endParaRPr lang="en-AU" sz="1600" dirty="0">
                        <a:latin typeface="+mn-lt"/>
                        <a:ea typeface="Calibri"/>
                        <a:cs typeface="Times New Roman"/>
                      </a:endParaRPr>
                    </a:p>
                  </a:txBody>
                  <a:tcPr marL="0" marR="0" marT="0" marB="0" anchor="ctr">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c>
                  <a:txBody>
                    <a:bodyPr/>
                    <a:lstStyle/>
                    <a:p>
                      <a:pPr marL="28575" marR="76200" algn="r">
                        <a:lnSpc>
                          <a:spcPct val="115000"/>
                        </a:lnSpc>
                        <a:spcBef>
                          <a:spcPts val="200"/>
                        </a:spcBef>
                        <a:spcAft>
                          <a:spcPts val="200"/>
                        </a:spcAft>
                      </a:pPr>
                      <a:r>
                        <a:rPr lang="en-AU" sz="1600">
                          <a:solidFill>
                            <a:srgbClr val="FF0000"/>
                          </a:solidFill>
                          <a:latin typeface="+mn-lt"/>
                          <a:ea typeface="Calibri"/>
                          <a:cs typeface="Trebuchet MS"/>
                        </a:rPr>
                        <a:t>($9,582)</a:t>
                      </a:r>
                      <a:endParaRPr lang="en-AU" sz="1600">
                        <a:latin typeface="+mn-lt"/>
                        <a:ea typeface="Calibri"/>
                        <a:cs typeface="Times New Roman"/>
                      </a:endParaRPr>
                    </a:p>
                  </a:txBody>
                  <a:tcPr marL="0" marR="0" marT="0" marB="0" anchor="ctr">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c>
                  <a:txBody>
                    <a:bodyPr/>
                    <a:lstStyle/>
                    <a:p>
                      <a:pPr marL="28575" marR="94615" algn="r">
                        <a:lnSpc>
                          <a:spcPct val="115000"/>
                        </a:lnSpc>
                        <a:spcBef>
                          <a:spcPts val="200"/>
                        </a:spcBef>
                        <a:spcAft>
                          <a:spcPts val="200"/>
                        </a:spcAft>
                      </a:pPr>
                      <a:r>
                        <a:rPr lang="en-AU" sz="1600">
                          <a:solidFill>
                            <a:srgbClr val="FF0000"/>
                          </a:solidFill>
                          <a:latin typeface="+mn-lt"/>
                          <a:ea typeface="Calibri"/>
                          <a:cs typeface="Trebuchet MS"/>
                        </a:rPr>
                        <a:t>($8,273)</a:t>
                      </a:r>
                      <a:endParaRPr lang="en-AU" sz="1600">
                        <a:latin typeface="+mn-lt"/>
                        <a:ea typeface="Calibri"/>
                        <a:cs typeface="Times New Roman"/>
                      </a:endParaRPr>
                    </a:p>
                  </a:txBody>
                  <a:tcPr marL="0" marR="0" marT="0" marB="0" anchor="ctr">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r>
              <a:tr h="336984">
                <a:tc>
                  <a:txBody>
                    <a:bodyPr/>
                    <a:lstStyle/>
                    <a:p>
                      <a:pPr marL="93345" marR="28575">
                        <a:lnSpc>
                          <a:spcPct val="115000"/>
                        </a:lnSpc>
                        <a:spcBef>
                          <a:spcPts val="200"/>
                        </a:spcBef>
                        <a:spcAft>
                          <a:spcPts val="200"/>
                        </a:spcAft>
                      </a:pPr>
                      <a:r>
                        <a:rPr lang="en-AU" sz="1600">
                          <a:solidFill>
                            <a:srgbClr val="000000"/>
                          </a:solidFill>
                          <a:latin typeface="+mn-lt"/>
                          <a:ea typeface="Calibri"/>
                          <a:cs typeface="Tahoma"/>
                        </a:rPr>
                        <a:t>Annual payment</a:t>
                      </a:r>
                      <a:endParaRPr lang="en-AU" sz="1600">
                        <a:latin typeface="+mn-lt"/>
                        <a:ea typeface="Calibri"/>
                        <a:cs typeface="Times New Roman"/>
                      </a:endParaRPr>
                    </a:p>
                  </a:txBody>
                  <a:tcPr marL="0" marR="0" marT="0" marB="0" anchor="ctr">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c>
                  <a:txBody>
                    <a:bodyPr/>
                    <a:lstStyle/>
                    <a:p>
                      <a:pPr marL="28575" marR="76200" algn="r">
                        <a:lnSpc>
                          <a:spcPct val="115000"/>
                        </a:lnSpc>
                        <a:spcBef>
                          <a:spcPts val="200"/>
                        </a:spcBef>
                        <a:spcAft>
                          <a:spcPts val="200"/>
                        </a:spcAft>
                      </a:pPr>
                      <a:r>
                        <a:rPr lang="en-AU" sz="1600">
                          <a:solidFill>
                            <a:srgbClr val="FF0000"/>
                          </a:solidFill>
                          <a:latin typeface="+mn-lt"/>
                          <a:ea typeface="Calibri"/>
                          <a:cs typeface="Trebuchet MS"/>
                        </a:rPr>
                        <a:t>($114,988)</a:t>
                      </a:r>
                      <a:endParaRPr lang="en-AU" sz="1600">
                        <a:latin typeface="+mn-lt"/>
                        <a:ea typeface="Calibri"/>
                        <a:cs typeface="Times New Roman"/>
                      </a:endParaRPr>
                    </a:p>
                  </a:txBody>
                  <a:tcPr marL="0" marR="0" marT="0" marB="0" anchor="ctr">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c>
                  <a:txBody>
                    <a:bodyPr/>
                    <a:lstStyle/>
                    <a:p>
                      <a:pPr marL="28575" marR="94615" algn="r">
                        <a:lnSpc>
                          <a:spcPct val="115000"/>
                        </a:lnSpc>
                        <a:spcBef>
                          <a:spcPts val="200"/>
                        </a:spcBef>
                        <a:spcAft>
                          <a:spcPts val="200"/>
                        </a:spcAft>
                      </a:pPr>
                      <a:r>
                        <a:rPr lang="en-AU" sz="1600">
                          <a:solidFill>
                            <a:srgbClr val="FF0000"/>
                          </a:solidFill>
                          <a:latin typeface="+mn-lt"/>
                          <a:ea typeface="Calibri"/>
                          <a:cs typeface="Trebuchet MS"/>
                        </a:rPr>
                        <a:t>($33,090)</a:t>
                      </a:r>
                      <a:endParaRPr lang="en-AU" sz="1600">
                        <a:latin typeface="+mn-lt"/>
                        <a:ea typeface="Calibri"/>
                        <a:cs typeface="Times New Roman"/>
                      </a:endParaRPr>
                    </a:p>
                  </a:txBody>
                  <a:tcPr marL="0" marR="0" marT="0" marB="0" anchor="ctr">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r>
              <a:tr h="336984">
                <a:tc>
                  <a:txBody>
                    <a:bodyPr/>
                    <a:lstStyle/>
                    <a:p>
                      <a:pPr marL="93345" marR="28575">
                        <a:lnSpc>
                          <a:spcPct val="115000"/>
                        </a:lnSpc>
                        <a:spcBef>
                          <a:spcPts val="200"/>
                        </a:spcBef>
                        <a:spcAft>
                          <a:spcPts val="200"/>
                        </a:spcAft>
                      </a:pPr>
                      <a:r>
                        <a:rPr lang="en-AU" sz="1600">
                          <a:solidFill>
                            <a:srgbClr val="000000"/>
                          </a:solidFill>
                          <a:latin typeface="+mn-lt"/>
                          <a:ea typeface="Calibri"/>
                          <a:cs typeface="Arial"/>
                        </a:rPr>
                        <a:t>Annual savings from efficiency measures</a:t>
                      </a:r>
                      <a:endParaRPr lang="en-AU" sz="1600">
                        <a:latin typeface="+mn-lt"/>
                        <a:ea typeface="Calibri"/>
                        <a:cs typeface="Times New Roman"/>
                      </a:endParaRPr>
                    </a:p>
                  </a:txBody>
                  <a:tcPr marL="0" marR="0" marT="0" marB="0" anchor="ctr">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c>
                  <a:txBody>
                    <a:bodyPr/>
                    <a:lstStyle/>
                    <a:p>
                      <a:pPr marL="28575" marR="76200" algn="r">
                        <a:lnSpc>
                          <a:spcPct val="115000"/>
                        </a:lnSpc>
                        <a:spcBef>
                          <a:spcPts val="200"/>
                        </a:spcBef>
                        <a:spcAft>
                          <a:spcPts val="200"/>
                        </a:spcAft>
                      </a:pPr>
                      <a:r>
                        <a:rPr lang="en-AU" sz="1600">
                          <a:solidFill>
                            <a:srgbClr val="000000"/>
                          </a:solidFill>
                          <a:latin typeface="+mn-lt"/>
                          <a:ea typeface="Calibri"/>
                          <a:cs typeface="Trebuchet MS"/>
                        </a:rPr>
                        <a:t>$26,779 </a:t>
                      </a:r>
                      <a:endParaRPr lang="en-AU" sz="1600">
                        <a:latin typeface="+mn-lt"/>
                        <a:ea typeface="Calibri"/>
                        <a:cs typeface="Times New Roman"/>
                      </a:endParaRPr>
                    </a:p>
                  </a:txBody>
                  <a:tcPr marL="0" marR="0" marT="0" marB="0" anchor="ctr">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c>
                  <a:txBody>
                    <a:bodyPr/>
                    <a:lstStyle/>
                    <a:p>
                      <a:pPr marL="28575" marR="94615" algn="r">
                        <a:lnSpc>
                          <a:spcPct val="115000"/>
                        </a:lnSpc>
                        <a:spcBef>
                          <a:spcPts val="200"/>
                        </a:spcBef>
                        <a:spcAft>
                          <a:spcPts val="200"/>
                        </a:spcAft>
                      </a:pPr>
                      <a:r>
                        <a:rPr lang="en-AU" sz="1600">
                          <a:solidFill>
                            <a:srgbClr val="000000"/>
                          </a:solidFill>
                          <a:latin typeface="+mn-lt"/>
                          <a:ea typeface="Calibri"/>
                          <a:cs typeface="Trebuchet MS"/>
                        </a:rPr>
                        <a:t>$26,779 </a:t>
                      </a:r>
                      <a:endParaRPr lang="en-AU" sz="1600">
                        <a:latin typeface="+mn-lt"/>
                        <a:ea typeface="Calibri"/>
                        <a:cs typeface="Times New Roman"/>
                      </a:endParaRPr>
                    </a:p>
                  </a:txBody>
                  <a:tcPr marL="0" marR="0" marT="0" marB="0" anchor="ctr">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r>
              <a:tr h="377729">
                <a:tc>
                  <a:txBody>
                    <a:bodyPr/>
                    <a:lstStyle/>
                    <a:p>
                      <a:pPr marL="93345" marR="28575">
                        <a:lnSpc>
                          <a:spcPct val="115000"/>
                        </a:lnSpc>
                        <a:spcBef>
                          <a:spcPts val="200"/>
                        </a:spcBef>
                        <a:spcAft>
                          <a:spcPts val="200"/>
                        </a:spcAft>
                      </a:pPr>
                      <a:r>
                        <a:rPr lang="en-AU" sz="1600">
                          <a:solidFill>
                            <a:srgbClr val="000000"/>
                          </a:solidFill>
                          <a:latin typeface="+mn-lt"/>
                          <a:ea typeface="Calibri"/>
                          <a:cs typeface="Arial"/>
                        </a:rPr>
                        <a:t>Project simple payback</a:t>
                      </a:r>
                      <a:endParaRPr lang="en-AU" sz="1600">
                        <a:latin typeface="+mn-lt"/>
                        <a:ea typeface="Calibri"/>
                        <a:cs typeface="Times New Roman"/>
                      </a:endParaRPr>
                    </a:p>
                  </a:txBody>
                  <a:tcPr marL="0" marR="0" marT="0" marB="0" anchor="ctr">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c>
                  <a:txBody>
                    <a:bodyPr/>
                    <a:lstStyle/>
                    <a:p>
                      <a:pPr marL="28575" marR="76200" algn="r">
                        <a:lnSpc>
                          <a:spcPct val="115000"/>
                        </a:lnSpc>
                        <a:spcBef>
                          <a:spcPts val="200"/>
                        </a:spcBef>
                        <a:spcAft>
                          <a:spcPts val="200"/>
                        </a:spcAft>
                      </a:pPr>
                      <a:r>
                        <a:rPr lang="en-AU" sz="1600" dirty="0" smtClean="0">
                          <a:solidFill>
                            <a:srgbClr val="000000"/>
                          </a:solidFill>
                          <a:latin typeface="+mn-lt"/>
                          <a:ea typeface="Calibri"/>
                          <a:cs typeface="Trebuchet MS"/>
                        </a:rPr>
                        <a:t>            11.4 </a:t>
                      </a:r>
                      <a:endParaRPr lang="en-AU" sz="1600" dirty="0">
                        <a:latin typeface="+mn-lt"/>
                        <a:ea typeface="Calibri"/>
                        <a:cs typeface="Times New Roman"/>
                      </a:endParaRPr>
                    </a:p>
                  </a:txBody>
                  <a:tcPr marL="0" marR="0" marT="0" marB="0" anchor="ctr">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c>
                  <a:txBody>
                    <a:bodyPr/>
                    <a:lstStyle/>
                    <a:p>
                      <a:pPr marL="28575" marR="94615" algn="r">
                        <a:lnSpc>
                          <a:spcPct val="115000"/>
                        </a:lnSpc>
                        <a:spcBef>
                          <a:spcPts val="200"/>
                        </a:spcBef>
                        <a:spcAft>
                          <a:spcPts val="200"/>
                        </a:spcAft>
                      </a:pPr>
                      <a:r>
                        <a:rPr lang="en-AU" sz="1600" dirty="0">
                          <a:solidFill>
                            <a:srgbClr val="000000"/>
                          </a:solidFill>
                          <a:latin typeface="+mn-lt"/>
                          <a:ea typeface="Calibri"/>
                          <a:cs typeface="Trebuchet MS"/>
                        </a:rPr>
                        <a:t>         </a:t>
                      </a:r>
                      <a:r>
                        <a:rPr lang="en-AU" sz="1600" dirty="0" smtClean="0">
                          <a:solidFill>
                            <a:srgbClr val="000000"/>
                          </a:solidFill>
                          <a:latin typeface="+mn-lt"/>
                          <a:ea typeface="Calibri"/>
                          <a:cs typeface="Trebuchet MS"/>
                        </a:rPr>
                        <a:t>11.4 </a:t>
                      </a:r>
                      <a:endParaRPr lang="en-AU" sz="1600" dirty="0">
                        <a:latin typeface="+mn-lt"/>
                        <a:ea typeface="Calibri"/>
                        <a:cs typeface="Times New Roman"/>
                      </a:endParaRPr>
                    </a:p>
                  </a:txBody>
                  <a:tcPr marL="0" marR="0" marT="0" marB="0" anchor="ctr">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r>
              <a:tr h="336984">
                <a:tc>
                  <a:txBody>
                    <a:bodyPr/>
                    <a:lstStyle/>
                    <a:p>
                      <a:pPr marL="93345" marR="28575">
                        <a:lnSpc>
                          <a:spcPct val="115000"/>
                        </a:lnSpc>
                        <a:spcBef>
                          <a:spcPts val="200"/>
                        </a:spcBef>
                        <a:spcAft>
                          <a:spcPts val="200"/>
                        </a:spcAft>
                      </a:pPr>
                      <a:r>
                        <a:rPr lang="en-AU" sz="1600" dirty="0">
                          <a:solidFill>
                            <a:srgbClr val="000000"/>
                          </a:solidFill>
                          <a:latin typeface="+mn-lt"/>
                          <a:ea typeface="Calibri"/>
                          <a:cs typeface="Arial"/>
                        </a:rPr>
                        <a:t>Net annual cost</a:t>
                      </a:r>
                      <a:endParaRPr lang="en-AU" sz="1600" dirty="0">
                        <a:latin typeface="+mn-lt"/>
                        <a:ea typeface="Calibri"/>
                        <a:cs typeface="Times New Roman"/>
                      </a:endParaRPr>
                    </a:p>
                  </a:txBody>
                  <a:tcPr marL="0" marR="0" marT="0" marB="0" anchor="ctr">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solidFill>
                      <a:schemeClr val="bg1">
                        <a:lumMod val="95000"/>
                      </a:schemeClr>
                    </a:solidFill>
                  </a:tcPr>
                </a:tc>
                <a:tc>
                  <a:txBody>
                    <a:bodyPr/>
                    <a:lstStyle/>
                    <a:p>
                      <a:pPr marL="28575" marR="76200" algn="r">
                        <a:lnSpc>
                          <a:spcPct val="115000"/>
                        </a:lnSpc>
                        <a:spcBef>
                          <a:spcPts val="200"/>
                        </a:spcBef>
                        <a:spcAft>
                          <a:spcPts val="200"/>
                        </a:spcAft>
                      </a:pPr>
                      <a:r>
                        <a:rPr lang="en-AU" sz="1600" dirty="0">
                          <a:solidFill>
                            <a:srgbClr val="FF0000"/>
                          </a:solidFill>
                          <a:latin typeface="+mn-lt"/>
                          <a:ea typeface="Calibri"/>
                          <a:cs typeface="Trebuchet MS"/>
                        </a:rPr>
                        <a:t>($88,209)</a:t>
                      </a:r>
                      <a:endParaRPr lang="en-AU" sz="1600" dirty="0">
                        <a:latin typeface="+mn-lt"/>
                        <a:ea typeface="Calibri"/>
                        <a:cs typeface="Times New Roman"/>
                      </a:endParaRPr>
                    </a:p>
                  </a:txBody>
                  <a:tcPr marL="0" marR="0" marT="0" marB="0" anchor="ctr">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solidFill>
                      <a:schemeClr val="bg1">
                        <a:lumMod val="95000"/>
                      </a:schemeClr>
                    </a:solidFill>
                  </a:tcPr>
                </a:tc>
                <a:tc>
                  <a:txBody>
                    <a:bodyPr/>
                    <a:lstStyle/>
                    <a:p>
                      <a:pPr marL="28575" marR="94615" algn="r">
                        <a:lnSpc>
                          <a:spcPct val="115000"/>
                        </a:lnSpc>
                        <a:spcBef>
                          <a:spcPts val="200"/>
                        </a:spcBef>
                        <a:spcAft>
                          <a:spcPts val="200"/>
                        </a:spcAft>
                      </a:pPr>
                      <a:r>
                        <a:rPr lang="en-AU" sz="1600" dirty="0">
                          <a:solidFill>
                            <a:srgbClr val="FF0000"/>
                          </a:solidFill>
                          <a:latin typeface="+mn-lt"/>
                          <a:ea typeface="Calibri"/>
                          <a:cs typeface="Trebuchet MS"/>
                        </a:rPr>
                        <a:t>($6,311)</a:t>
                      </a:r>
                      <a:endParaRPr lang="en-AU" sz="1600" dirty="0">
                        <a:latin typeface="+mn-lt"/>
                        <a:ea typeface="Calibri"/>
                        <a:cs typeface="Times New Roman"/>
                      </a:endParaRPr>
                    </a:p>
                  </a:txBody>
                  <a:tcPr marL="0" marR="0" marT="0" marB="0" anchor="ctr">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solidFill>
                      <a:schemeClr val="bg1">
                        <a:lumMod val="95000"/>
                      </a:schemeClr>
                    </a:solidFill>
                  </a:tcPr>
                </a:tc>
              </a:tr>
            </a:tbl>
          </a:graphicData>
        </a:graphic>
      </p:graphicFrame>
      <p:pic>
        <p:nvPicPr>
          <p:cNvPr id="8" name="Picture 7" descr="EAGA_logo_LOW RES.jpg"/>
          <p:cNvPicPr>
            <a:picLocks noChangeAspect="1"/>
          </p:cNvPicPr>
          <p:nvPr/>
        </p:nvPicPr>
        <p:blipFill>
          <a:blip r:embed="rId2" cstate="print"/>
          <a:stretch>
            <a:fillRect/>
          </a:stretch>
        </p:blipFill>
        <p:spPr>
          <a:xfrm>
            <a:off x="12111990" y="5525557"/>
            <a:ext cx="711528" cy="814812"/>
          </a:xfrm>
          <a:prstGeom prst="rect">
            <a:avLst/>
          </a:prstGeom>
        </p:spPr>
      </p:pic>
      <p:pic>
        <p:nvPicPr>
          <p:cNvPr id="9" name="Picture 4" descr="N:\Regional Alliances\WAGA\WAGA Logo  small.jpg"/>
          <p:cNvPicPr>
            <a:picLocks noChangeAspect="1" noChangeArrowheads="1"/>
          </p:cNvPicPr>
          <p:nvPr/>
        </p:nvPicPr>
        <p:blipFill>
          <a:blip r:embed="rId3" cstate="print"/>
          <a:srcRect/>
          <a:stretch>
            <a:fillRect/>
          </a:stretch>
        </p:blipFill>
        <p:spPr bwMode="auto">
          <a:xfrm>
            <a:off x="12001537" y="6566713"/>
            <a:ext cx="970919" cy="571504"/>
          </a:xfrm>
          <a:prstGeom prst="rect">
            <a:avLst/>
          </a:prstGeom>
          <a:noFill/>
        </p:spPr>
      </p:pic>
      <p:pic>
        <p:nvPicPr>
          <p:cNvPr id="10" name="Picture 9" descr="N:\Regional Alliances\NEGA\NEGA logo sm.png"/>
          <p:cNvPicPr>
            <a:picLocks noChangeAspect="1" noChangeArrowheads="1"/>
          </p:cNvPicPr>
          <p:nvPr/>
        </p:nvPicPr>
        <p:blipFill>
          <a:blip r:embed="rId4" cstate="print"/>
          <a:srcRect/>
          <a:stretch>
            <a:fillRect/>
          </a:stretch>
        </p:blipFill>
        <p:spPr bwMode="auto">
          <a:xfrm>
            <a:off x="12055857" y="3833925"/>
            <a:ext cx="833973" cy="446771"/>
          </a:xfrm>
          <a:prstGeom prst="rect">
            <a:avLst/>
          </a:prstGeom>
          <a:noFill/>
        </p:spPr>
      </p:pic>
      <p:pic>
        <p:nvPicPr>
          <p:cNvPr id="11" name="Picture 3" descr="N:\Regional Alliances\Goulburn Broken Greenhouse Alliance\GBGA logo sm.png"/>
          <p:cNvPicPr>
            <a:picLocks noChangeAspect="1" noChangeArrowheads="1"/>
          </p:cNvPicPr>
          <p:nvPr/>
        </p:nvPicPr>
        <p:blipFill>
          <a:blip r:embed="rId5" cstate="print"/>
          <a:srcRect/>
          <a:stretch>
            <a:fillRect/>
          </a:stretch>
        </p:blipFill>
        <p:spPr bwMode="auto">
          <a:xfrm>
            <a:off x="12044129" y="4637887"/>
            <a:ext cx="979052" cy="571504"/>
          </a:xfrm>
          <a:prstGeom prst="rect">
            <a:avLst/>
          </a:prstGeom>
          <a:noFill/>
        </p:spPr>
      </p:pic>
    </p:spTree>
    <p:extLst>
      <p:ext uri="{BB962C8B-B14F-4D97-AF65-F5344CB8AC3E}">
        <p14:creationId xmlns:p14="http://schemas.microsoft.com/office/powerpoint/2010/main" val="2716343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0019" y="709937"/>
            <a:ext cx="10715699" cy="1198486"/>
          </a:xfrm>
        </p:spPr>
        <p:txBody>
          <a:bodyPr anchor="t" anchorCtr="0"/>
          <a:lstStyle/>
          <a:p>
            <a:r>
              <a:rPr lang="en-AU" sz="3200" dirty="0" smtClean="0"/>
              <a:t>Progress to date and the outlook for the regions</a:t>
            </a:r>
            <a:endParaRPr lang="en-AU" sz="3400" dirty="0"/>
          </a:p>
        </p:txBody>
      </p:sp>
      <p:sp>
        <p:nvSpPr>
          <p:cNvPr id="14" name="TextBox 13"/>
          <p:cNvSpPr txBox="1"/>
          <p:nvPr/>
        </p:nvSpPr>
        <p:spPr>
          <a:xfrm>
            <a:off x="522437" y="2138048"/>
            <a:ext cx="10478968" cy="4285789"/>
          </a:xfrm>
          <a:prstGeom prst="rect">
            <a:avLst/>
          </a:prstGeom>
          <a:noFill/>
        </p:spPr>
        <p:txBody>
          <a:bodyPr wrap="square" rtlCol="0">
            <a:spAutoFit/>
          </a:bodyPr>
          <a:lstStyle/>
          <a:p>
            <a:pPr marL="273050" indent="-273050">
              <a:spcAft>
                <a:spcPts val="300"/>
              </a:spcAft>
              <a:buFont typeface="Arial" pitchFamily="34" charset="0"/>
              <a:buChar char="•"/>
            </a:pPr>
            <a:r>
              <a:rPr lang="en-AU" sz="2000" dirty="0" smtClean="0"/>
              <a:t>The uptake of EUAs is just beginning – the mechanism has been available within the City of Melbourne since April 2011 with five deals so far.</a:t>
            </a:r>
          </a:p>
          <a:p>
            <a:pPr marL="273050" indent="-273050">
              <a:spcAft>
                <a:spcPts val="300"/>
              </a:spcAft>
              <a:buFont typeface="Arial" pitchFamily="34" charset="0"/>
              <a:buChar char="•"/>
            </a:pPr>
            <a:r>
              <a:rPr lang="en-AU" sz="2000" dirty="0" smtClean="0"/>
              <a:t>The rate of uptake is consistent with a depressed market and a sluggish building sector over this period.</a:t>
            </a:r>
          </a:p>
          <a:p>
            <a:pPr marL="273050" indent="-273050">
              <a:spcAft>
                <a:spcPts val="300"/>
              </a:spcAft>
              <a:buFont typeface="Arial" pitchFamily="34" charset="0"/>
              <a:buChar char="•"/>
            </a:pPr>
            <a:r>
              <a:rPr lang="en-AU" sz="2000" dirty="0" smtClean="0"/>
              <a:t>The building sector is largely unaware of EUA finance. Businesses may be sceptical of ‘win-win’ solutions or suffer the perception that EUA agreements are ‘complex’.  </a:t>
            </a:r>
          </a:p>
          <a:p>
            <a:pPr marL="273050" indent="-273050">
              <a:spcAft>
                <a:spcPts val="300"/>
              </a:spcAft>
              <a:buFont typeface="Arial" pitchFamily="34" charset="0"/>
              <a:buChar char="•"/>
            </a:pPr>
            <a:r>
              <a:rPr lang="en-AU" sz="2000" dirty="0" smtClean="0"/>
              <a:t>The requirement for ‘tenant consent’ in the City of Melbourne is an additional barrier to uptake in multi-tenanted buildings.</a:t>
            </a:r>
          </a:p>
          <a:p>
            <a:pPr marL="273050" indent="-273050">
              <a:spcAft>
                <a:spcPts val="300"/>
              </a:spcAft>
              <a:buFont typeface="Arial" pitchFamily="34" charset="0"/>
              <a:buChar char="•"/>
            </a:pPr>
            <a:r>
              <a:rPr lang="en-AU" sz="2000" dirty="0" smtClean="0"/>
              <a:t>Beyond the City of Melbourne, the proportion of owner-occupied buildings and facilities is higher, so there are less communication and stakeholder engagement barriers.</a:t>
            </a:r>
          </a:p>
          <a:p>
            <a:pPr marL="273050" indent="-273050">
              <a:spcAft>
                <a:spcPts val="300"/>
              </a:spcAft>
              <a:buFont typeface="Arial" pitchFamily="34" charset="0"/>
              <a:buChar char="•"/>
            </a:pPr>
            <a:r>
              <a:rPr lang="en-AU" sz="2000" dirty="0" smtClean="0"/>
              <a:t>Federally funded </a:t>
            </a:r>
            <a:r>
              <a:rPr lang="en-AU" sz="2000" dirty="0" smtClean="0">
                <a:hlinkClick r:id="rId2"/>
              </a:rPr>
              <a:t>resources and tools </a:t>
            </a:r>
            <a:r>
              <a:rPr lang="en-AU" sz="2000" dirty="0" smtClean="0"/>
              <a:t>are currently available to raise awareness and assist SMEs to capture EUA-related opportunities. These resources could be leveraged to address educational and skill barriers in the regions.</a:t>
            </a:r>
          </a:p>
        </p:txBody>
      </p:sp>
      <p:pic>
        <p:nvPicPr>
          <p:cNvPr id="6" name="Picture 5" descr="EAGA_logo_LOW RES.jpg"/>
          <p:cNvPicPr>
            <a:picLocks noChangeAspect="1"/>
          </p:cNvPicPr>
          <p:nvPr/>
        </p:nvPicPr>
        <p:blipFill>
          <a:blip r:embed="rId3" cstate="print"/>
          <a:stretch>
            <a:fillRect/>
          </a:stretch>
        </p:blipFill>
        <p:spPr>
          <a:xfrm>
            <a:off x="12111990" y="5525557"/>
            <a:ext cx="711528" cy="814812"/>
          </a:xfrm>
          <a:prstGeom prst="rect">
            <a:avLst/>
          </a:prstGeom>
        </p:spPr>
      </p:pic>
      <p:pic>
        <p:nvPicPr>
          <p:cNvPr id="8" name="Picture 4" descr="N:\Regional Alliances\WAGA\WAGA Logo  small.jpg"/>
          <p:cNvPicPr>
            <a:picLocks noChangeAspect="1" noChangeArrowheads="1"/>
          </p:cNvPicPr>
          <p:nvPr/>
        </p:nvPicPr>
        <p:blipFill>
          <a:blip r:embed="rId4" cstate="print"/>
          <a:srcRect/>
          <a:stretch>
            <a:fillRect/>
          </a:stretch>
        </p:blipFill>
        <p:spPr bwMode="auto">
          <a:xfrm>
            <a:off x="12001537" y="6566713"/>
            <a:ext cx="970919" cy="571504"/>
          </a:xfrm>
          <a:prstGeom prst="rect">
            <a:avLst/>
          </a:prstGeom>
          <a:noFill/>
        </p:spPr>
      </p:pic>
      <p:pic>
        <p:nvPicPr>
          <p:cNvPr id="9" name="Picture 8" descr="N:\Regional Alliances\NEGA\NEGA logo sm.png"/>
          <p:cNvPicPr>
            <a:picLocks noChangeAspect="1" noChangeArrowheads="1"/>
          </p:cNvPicPr>
          <p:nvPr/>
        </p:nvPicPr>
        <p:blipFill>
          <a:blip r:embed="rId5" cstate="print"/>
          <a:srcRect/>
          <a:stretch>
            <a:fillRect/>
          </a:stretch>
        </p:blipFill>
        <p:spPr bwMode="auto">
          <a:xfrm>
            <a:off x="12055857" y="3833925"/>
            <a:ext cx="833973" cy="446771"/>
          </a:xfrm>
          <a:prstGeom prst="rect">
            <a:avLst/>
          </a:prstGeom>
          <a:noFill/>
        </p:spPr>
      </p:pic>
      <p:pic>
        <p:nvPicPr>
          <p:cNvPr id="10" name="Picture 3" descr="N:\Regional Alliances\Goulburn Broken Greenhouse Alliance\GBGA logo sm.png"/>
          <p:cNvPicPr>
            <a:picLocks noChangeAspect="1" noChangeArrowheads="1"/>
          </p:cNvPicPr>
          <p:nvPr/>
        </p:nvPicPr>
        <p:blipFill>
          <a:blip r:embed="rId6" cstate="print"/>
          <a:srcRect/>
          <a:stretch>
            <a:fillRect/>
          </a:stretch>
        </p:blipFill>
        <p:spPr bwMode="auto">
          <a:xfrm>
            <a:off x="12044129" y="4637887"/>
            <a:ext cx="979052" cy="571504"/>
          </a:xfrm>
          <a:prstGeom prst="rect">
            <a:avLst/>
          </a:prstGeom>
          <a:noFill/>
        </p:spPr>
      </p:pic>
    </p:spTree>
    <p:extLst>
      <p:ext uri="{BB962C8B-B14F-4D97-AF65-F5344CB8AC3E}">
        <p14:creationId xmlns:p14="http://schemas.microsoft.com/office/powerpoint/2010/main" val="2716343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0019" y="709937"/>
            <a:ext cx="10715699" cy="1198486"/>
          </a:xfrm>
        </p:spPr>
        <p:txBody>
          <a:bodyPr anchor="t" anchorCtr="0"/>
          <a:lstStyle/>
          <a:p>
            <a:r>
              <a:rPr lang="en-AU" sz="3400" dirty="0" smtClean="0"/>
              <a:t>Contents</a:t>
            </a:r>
            <a:endParaRPr lang="en-AU" sz="3400" dirty="0"/>
          </a:p>
        </p:txBody>
      </p:sp>
      <p:sp>
        <p:nvSpPr>
          <p:cNvPr id="17" name="TextBox 16"/>
          <p:cNvSpPr txBox="1"/>
          <p:nvPr/>
        </p:nvSpPr>
        <p:spPr>
          <a:xfrm>
            <a:off x="522437" y="1923243"/>
            <a:ext cx="10693282" cy="5324535"/>
          </a:xfrm>
          <a:prstGeom prst="rect">
            <a:avLst/>
          </a:prstGeom>
          <a:noFill/>
        </p:spPr>
        <p:txBody>
          <a:bodyPr wrap="square" rtlCol="0">
            <a:spAutoFit/>
          </a:bodyPr>
          <a:lstStyle/>
          <a:p>
            <a:pPr marL="536575" indent="-536575">
              <a:spcAft>
                <a:spcPts val="600"/>
              </a:spcAft>
              <a:buAutoNum type="arabicPeriod"/>
            </a:pPr>
            <a:r>
              <a:rPr lang="en-AU" sz="2000" dirty="0" smtClean="0"/>
              <a:t>Summary</a:t>
            </a:r>
          </a:p>
          <a:p>
            <a:pPr marL="536575" indent="-536575">
              <a:spcAft>
                <a:spcPts val="600"/>
              </a:spcAft>
              <a:buFontTx/>
              <a:buAutoNum type="arabicPeriod"/>
            </a:pPr>
            <a:r>
              <a:rPr lang="en-AU" sz="2000" dirty="0" smtClean="0"/>
              <a:t>Objectives and scope</a:t>
            </a:r>
          </a:p>
          <a:p>
            <a:pPr marL="536575" indent="-536575">
              <a:spcAft>
                <a:spcPts val="600"/>
              </a:spcAft>
              <a:buFontTx/>
              <a:buAutoNum type="arabicPeriod"/>
            </a:pPr>
            <a:r>
              <a:rPr lang="en-AU" sz="2000" dirty="0" smtClean="0"/>
              <a:t>Methodology </a:t>
            </a:r>
          </a:p>
          <a:p>
            <a:pPr marL="536575" indent="-536575">
              <a:spcAft>
                <a:spcPts val="600"/>
              </a:spcAft>
              <a:buAutoNum type="arabicPeriod"/>
            </a:pPr>
            <a:r>
              <a:rPr lang="en-AU" sz="2000" dirty="0" smtClean="0"/>
              <a:t>An overview of EUA finance</a:t>
            </a:r>
          </a:p>
          <a:p>
            <a:pPr marL="536575" indent="-536575">
              <a:spcAft>
                <a:spcPts val="600"/>
              </a:spcAft>
              <a:buAutoNum type="arabicPeriod"/>
            </a:pPr>
            <a:r>
              <a:rPr lang="en-AU" sz="2000" dirty="0" smtClean="0"/>
              <a:t>The size of the retrofitting opportunity in Victoria</a:t>
            </a:r>
          </a:p>
          <a:p>
            <a:pPr marL="536575" indent="-536575">
              <a:spcAft>
                <a:spcPts val="600"/>
              </a:spcAft>
              <a:buFontTx/>
              <a:buAutoNum type="arabicPeriod"/>
            </a:pPr>
            <a:r>
              <a:rPr lang="en-AU" sz="2000" dirty="0" smtClean="0"/>
              <a:t>The opportunity for the Eastern Alliance for Greenhouse Action (EAGA)</a:t>
            </a:r>
          </a:p>
          <a:p>
            <a:pPr marL="536575" indent="-536575">
              <a:spcAft>
                <a:spcPts val="600"/>
              </a:spcAft>
              <a:buAutoNum type="arabicPeriod"/>
            </a:pPr>
            <a:r>
              <a:rPr lang="en-AU" sz="2000" dirty="0" smtClean="0"/>
              <a:t>The opportunity for the Northern Alliance for Greenhouse Action (NAGA)</a:t>
            </a:r>
          </a:p>
          <a:p>
            <a:pPr marL="536575" indent="-536575">
              <a:spcAft>
                <a:spcPts val="600"/>
              </a:spcAft>
              <a:buFontTx/>
              <a:buAutoNum type="arabicPeriod"/>
            </a:pPr>
            <a:r>
              <a:rPr lang="en-AU" sz="2000" dirty="0" smtClean="0"/>
              <a:t>The opportunity for the South  Eastern Councils Climate Change Alliance (SECCCA) </a:t>
            </a:r>
          </a:p>
          <a:p>
            <a:pPr marL="536575" indent="-536575">
              <a:spcAft>
                <a:spcPts val="600"/>
              </a:spcAft>
              <a:buFontTx/>
              <a:buAutoNum type="arabicPeriod"/>
            </a:pPr>
            <a:r>
              <a:rPr lang="en-AU" sz="2000" dirty="0" smtClean="0"/>
              <a:t>The </a:t>
            </a:r>
            <a:r>
              <a:rPr lang="en-AU" sz="2000" dirty="0"/>
              <a:t>opportunity for the </a:t>
            </a:r>
            <a:r>
              <a:rPr lang="en-AU" sz="2000" dirty="0" smtClean="0"/>
              <a:t>Western </a:t>
            </a:r>
            <a:r>
              <a:rPr lang="en-AU" sz="2000" dirty="0"/>
              <a:t>Alliance for Greenhouse </a:t>
            </a:r>
            <a:r>
              <a:rPr lang="en-AU" sz="2000" dirty="0" smtClean="0"/>
              <a:t>Action (WAGA)</a:t>
            </a:r>
            <a:endParaRPr lang="en-AU" sz="2000" dirty="0"/>
          </a:p>
          <a:p>
            <a:pPr marL="536575" indent="-536575">
              <a:spcAft>
                <a:spcPts val="600"/>
              </a:spcAft>
              <a:buFontTx/>
              <a:buAutoNum type="arabicPeriod"/>
            </a:pPr>
            <a:r>
              <a:rPr lang="en-AU" sz="2000" dirty="0" smtClean="0"/>
              <a:t>Case study: </a:t>
            </a:r>
            <a:r>
              <a:rPr lang="en-AU" sz="2000" dirty="0" err="1" smtClean="0"/>
              <a:t>Baptcare</a:t>
            </a:r>
            <a:endParaRPr lang="en-AU" sz="2000" dirty="0" smtClean="0"/>
          </a:p>
          <a:p>
            <a:pPr marL="536575" indent="-536575">
              <a:spcAft>
                <a:spcPts val="600"/>
              </a:spcAft>
              <a:buFontTx/>
              <a:buAutoNum type="arabicPeriod"/>
            </a:pPr>
            <a:r>
              <a:rPr lang="en-AU" sz="2000" dirty="0" smtClean="0"/>
              <a:t>Recommendations for Local Government</a:t>
            </a:r>
            <a:endParaRPr lang="en-AU" sz="2000" dirty="0"/>
          </a:p>
          <a:p>
            <a:pPr marL="536575" indent="-536575">
              <a:spcAft>
                <a:spcPts val="600"/>
              </a:spcAft>
              <a:buAutoNum type="arabicPeriod"/>
            </a:pPr>
            <a:r>
              <a:rPr lang="en-AU" sz="2000" dirty="0" smtClean="0"/>
              <a:t>Assumptions, Limitations and References</a:t>
            </a:r>
          </a:p>
          <a:p>
            <a:pPr marL="536575" indent="-536575">
              <a:spcAft>
                <a:spcPts val="600"/>
              </a:spcAft>
              <a:buAutoNum type="arabicPeriod"/>
            </a:pPr>
            <a:r>
              <a:rPr lang="en-AU" sz="2000" dirty="0" smtClean="0"/>
              <a:t>Further Information</a:t>
            </a:r>
          </a:p>
        </p:txBody>
      </p:sp>
      <p:pic>
        <p:nvPicPr>
          <p:cNvPr id="13" name="Picture 12" descr="EAGA_logo_LOW RES.jpg"/>
          <p:cNvPicPr>
            <a:picLocks noChangeAspect="1"/>
          </p:cNvPicPr>
          <p:nvPr/>
        </p:nvPicPr>
        <p:blipFill>
          <a:blip r:embed="rId2" cstate="print"/>
          <a:stretch>
            <a:fillRect/>
          </a:stretch>
        </p:blipFill>
        <p:spPr>
          <a:xfrm>
            <a:off x="12111990" y="5525557"/>
            <a:ext cx="711528" cy="814812"/>
          </a:xfrm>
          <a:prstGeom prst="rect">
            <a:avLst/>
          </a:prstGeom>
        </p:spPr>
      </p:pic>
      <p:pic>
        <p:nvPicPr>
          <p:cNvPr id="14" name="Picture 4" descr="N:\Regional Alliances\WAGA\WAGA Logo  small.jpg"/>
          <p:cNvPicPr>
            <a:picLocks noChangeAspect="1" noChangeArrowheads="1"/>
          </p:cNvPicPr>
          <p:nvPr/>
        </p:nvPicPr>
        <p:blipFill>
          <a:blip r:embed="rId3" cstate="print"/>
          <a:srcRect/>
          <a:stretch>
            <a:fillRect/>
          </a:stretch>
        </p:blipFill>
        <p:spPr bwMode="auto">
          <a:xfrm>
            <a:off x="12001537" y="6566713"/>
            <a:ext cx="970919" cy="571504"/>
          </a:xfrm>
          <a:prstGeom prst="rect">
            <a:avLst/>
          </a:prstGeom>
          <a:noFill/>
        </p:spPr>
      </p:pic>
      <p:pic>
        <p:nvPicPr>
          <p:cNvPr id="6" name="Picture 5" descr="N:\Regional Alliances\NEGA\NEGA logo sm.png"/>
          <p:cNvPicPr>
            <a:picLocks noChangeAspect="1" noChangeArrowheads="1"/>
          </p:cNvPicPr>
          <p:nvPr/>
        </p:nvPicPr>
        <p:blipFill>
          <a:blip r:embed="rId4" cstate="print"/>
          <a:srcRect/>
          <a:stretch>
            <a:fillRect/>
          </a:stretch>
        </p:blipFill>
        <p:spPr bwMode="auto">
          <a:xfrm>
            <a:off x="12055857" y="3833925"/>
            <a:ext cx="833973" cy="446771"/>
          </a:xfrm>
          <a:prstGeom prst="rect">
            <a:avLst/>
          </a:prstGeom>
          <a:noFill/>
        </p:spPr>
      </p:pic>
      <p:pic>
        <p:nvPicPr>
          <p:cNvPr id="8" name="Picture 3" descr="N:\Regional Alliances\Goulburn Broken Greenhouse Alliance\GBGA logo sm.png"/>
          <p:cNvPicPr>
            <a:picLocks noChangeAspect="1" noChangeArrowheads="1"/>
          </p:cNvPicPr>
          <p:nvPr/>
        </p:nvPicPr>
        <p:blipFill>
          <a:blip r:embed="rId5" cstate="print"/>
          <a:srcRect/>
          <a:stretch>
            <a:fillRect/>
          </a:stretch>
        </p:blipFill>
        <p:spPr bwMode="auto">
          <a:xfrm>
            <a:off x="12044129" y="4637887"/>
            <a:ext cx="979052" cy="571504"/>
          </a:xfrm>
          <a:prstGeom prst="rect">
            <a:avLst/>
          </a:prstGeom>
          <a:noFill/>
        </p:spPr>
      </p:pic>
    </p:spTree>
    <p:extLst>
      <p:ext uri="{BB962C8B-B14F-4D97-AF65-F5344CB8AC3E}">
        <p14:creationId xmlns:p14="http://schemas.microsoft.com/office/powerpoint/2010/main" val="8786757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0019" y="709937"/>
            <a:ext cx="10715699" cy="1198486"/>
          </a:xfrm>
        </p:spPr>
        <p:txBody>
          <a:bodyPr anchor="t" anchorCtr="0"/>
          <a:lstStyle/>
          <a:p>
            <a:r>
              <a:rPr lang="en-AU" sz="3200" dirty="0" smtClean="0"/>
              <a:t>Recommendations for Local Government</a:t>
            </a:r>
            <a:endParaRPr lang="en-AU" sz="3400" dirty="0"/>
          </a:p>
        </p:txBody>
      </p:sp>
      <p:sp>
        <p:nvSpPr>
          <p:cNvPr id="14" name="TextBox 13"/>
          <p:cNvSpPr txBox="1"/>
          <p:nvPr/>
        </p:nvSpPr>
        <p:spPr>
          <a:xfrm>
            <a:off x="522437" y="2137557"/>
            <a:ext cx="10478968" cy="393954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AU" sz="2000" b="1" dirty="0" smtClean="0"/>
              <a:t>Provide a letter of support to this study –  </a:t>
            </a:r>
            <a:r>
              <a:rPr lang="en-AU" sz="2000" dirty="0" smtClean="0"/>
              <a:t>Affirm your Council’s and Alliance’s support for the necessary legislative reform and demonstrate the demand for EUA finance to the Minister for Local Government.</a:t>
            </a:r>
          </a:p>
          <a:p>
            <a:pPr marL="285750" indent="-285750">
              <a:spcAft>
                <a:spcPts val="600"/>
              </a:spcAft>
              <a:buFont typeface="Arial" panose="020B0604020202020204" pitchFamily="34" charset="0"/>
              <a:buChar char="•"/>
            </a:pPr>
            <a:r>
              <a:rPr lang="en-AU" sz="2000" b="1" dirty="0" smtClean="0"/>
              <a:t>Actively engage with the State Government to amend the </a:t>
            </a:r>
            <a:r>
              <a:rPr lang="en-AU" sz="2000" b="1" i="1" dirty="0" smtClean="0"/>
              <a:t>Local Government Act</a:t>
            </a:r>
            <a:r>
              <a:rPr lang="en-AU" sz="2000" b="1" dirty="0" smtClean="0"/>
              <a:t> and enable EUA finance </a:t>
            </a:r>
            <a:r>
              <a:rPr lang="en-AU" sz="2000" dirty="0" smtClean="0"/>
              <a:t>– This study shows clear and significant economic benefits to Victoria from this minor, no-cost legislative change.</a:t>
            </a:r>
          </a:p>
          <a:p>
            <a:pPr marL="285750" indent="-285750">
              <a:spcAft>
                <a:spcPts val="600"/>
              </a:spcAft>
              <a:buFont typeface="Arial" panose="020B0604020202020204" pitchFamily="34" charset="0"/>
              <a:buChar char="•"/>
            </a:pPr>
            <a:r>
              <a:rPr lang="en-AU" sz="2000" b="1" dirty="0" smtClean="0"/>
              <a:t>Advocate for the adoption of a nationally consistent administration model </a:t>
            </a:r>
            <a:r>
              <a:rPr lang="en-AU" sz="2000" dirty="0" smtClean="0"/>
              <a:t>– </a:t>
            </a:r>
            <a:r>
              <a:rPr lang="en-AU" sz="2000" dirty="0" smtClean="0">
                <a:hlinkClick r:id="rId2"/>
              </a:rPr>
              <a:t>South Australia’s Business Case Report </a:t>
            </a:r>
            <a:r>
              <a:rPr lang="en-AU" sz="2000" dirty="0" smtClean="0"/>
              <a:t>evaluates the preferred approach for administering an EUA scheme and recommends adoption of an independent third-party administrator model. This replicable approach could create economies of scale for Councils wanting to voluntarily opt in over time (and consistency for businesses operating over multiple jurisdictions). </a:t>
            </a:r>
          </a:p>
        </p:txBody>
      </p:sp>
      <p:pic>
        <p:nvPicPr>
          <p:cNvPr id="6" name="Picture 5" descr="EAGA_logo_LOW RES.jpg"/>
          <p:cNvPicPr>
            <a:picLocks noChangeAspect="1"/>
          </p:cNvPicPr>
          <p:nvPr/>
        </p:nvPicPr>
        <p:blipFill>
          <a:blip r:embed="rId3" cstate="print"/>
          <a:stretch>
            <a:fillRect/>
          </a:stretch>
        </p:blipFill>
        <p:spPr>
          <a:xfrm>
            <a:off x="12111990" y="5525557"/>
            <a:ext cx="711528" cy="814812"/>
          </a:xfrm>
          <a:prstGeom prst="rect">
            <a:avLst/>
          </a:prstGeom>
        </p:spPr>
      </p:pic>
      <p:pic>
        <p:nvPicPr>
          <p:cNvPr id="8" name="Picture 4" descr="N:\Regional Alliances\WAGA\WAGA Logo  small.jpg"/>
          <p:cNvPicPr>
            <a:picLocks noChangeAspect="1" noChangeArrowheads="1"/>
          </p:cNvPicPr>
          <p:nvPr/>
        </p:nvPicPr>
        <p:blipFill>
          <a:blip r:embed="rId4" cstate="print"/>
          <a:srcRect/>
          <a:stretch>
            <a:fillRect/>
          </a:stretch>
        </p:blipFill>
        <p:spPr bwMode="auto">
          <a:xfrm>
            <a:off x="12001537" y="6566713"/>
            <a:ext cx="970919" cy="571504"/>
          </a:xfrm>
          <a:prstGeom prst="rect">
            <a:avLst/>
          </a:prstGeom>
          <a:noFill/>
        </p:spPr>
      </p:pic>
      <p:pic>
        <p:nvPicPr>
          <p:cNvPr id="9" name="Picture 8" descr="N:\Regional Alliances\NEGA\NEGA logo sm.png"/>
          <p:cNvPicPr>
            <a:picLocks noChangeAspect="1" noChangeArrowheads="1"/>
          </p:cNvPicPr>
          <p:nvPr/>
        </p:nvPicPr>
        <p:blipFill>
          <a:blip r:embed="rId5" cstate="print"/>
          <a:srcRect/>
          <a:stretch>
            <a:fillRect/>
          </a:stretch>
        </p:blipFill>
        <p:spPr bwMode="auto">
          <a:xfrm>
            <a:off x="12055857" y="3833925"/>
            <a:ext cx="833973" cy="446771"/>
          </a:xfrm>
          <a:prstGeom prst="rect">
            <a:avLst/>
          </a:prstGeom>
          <a:noFill/>
        </p:spPr>
      </p:pic>
      <p:pic>
        <p:nvPicPr>
          <p:cNvPr id="10" name="Picture 3" descr="N:\Regional Alliances\Goulburn Broken Greenhouse Alliance\GBGA logo sm.png"/>
          <p:cNvPicPr>
            <a:picLocks noChangeAspect="1" noChangeArrowheads="1"/>
          </p:cNvPicPr>
          <p:nvPr/>
        </p:nvPicPr>
        <p:blipFill>
          <a:blip r:embed="rId6" cstate="print"/>
          <a:srcRect/>
          <a:stretch>
            <a:fillRect/>
          </a:stretch>
        </p:blipFill>
        <p:spPr bwMode="auto">
          <a:xfrm>
            <a:off x="12044129" y="4637887"/>
            <a:ext cx="979052" cy="571504"/>
          </a:xfrm>
          <a:prstGeom prst="rect">
            <a:avLst/>
          </a:prstGeom>
          <a:noFill/>
        </p:spPr>
      </p:pic>
    </p:spTree>
    <p:extLst>
      <p:ext uri="{BB962C8B-B14F-4D97-AF65-F5344CB8AC3E}">
        <p14:creationId xmlns:p14="http://schemas.microsoft.com/office/powerpoint/2010/main" val="27163434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0019" y="709937"/>
            <a:ext cx="10715699" cy="1198486"/>
          </a:xfrm>
        </p:spPr>
        <p:txBody>
          <a:bodyPr anchor="t" anchorCtr="0"/>
          <a:lstStyle/>
          <a:p>
            <a:r>
              <a:rPr lang="en-AU" sz="3400" dirty="0" smtClean="0"/>
              <a:t>Assumptions, Limitations and References</a:t>
            </a:r>
            <a:endParaRPr lang="en-AU" sz="3400" dirty="0"/>
          </a:p>
        </p:txBody>
      </p:sp>
      <p:sp>
        <p:nvSpPr>
          <p:cNvPr id="5" name="Rectangle 4"/>
          <p:cNvSpPr/>
          <p:nvPr/>
        </p:nvSpPr>
        <p:spPr>
          <a:xfrm>
            <a:off x="3357563" y="3302785"/>
            <a:ext cx="6715125" cy="2893100"/>
          </a:xfrm>
          <a:prstGeom prst="rect">
            <a:avLst/>
          </a:prstGeom>
        </p:spPr>
        <p:txBody>
          <a:bodyPr>
            <a:spAutoFit/>
          </a:bodyPr>
          <a:lstStyle/>
          <a:p>
            <a:r>
              <a:rPr lang="en-AU" dirty="0"/>
              <a:t>				</a:t>
            </a:r>
          </a:p>
          <a:p>
            <a:r>
              <a:rPr lang="en-AU" dirty="0"/>
              <a:t>				</a:t>
            </a:r>
          </a:p>
          <a:p>
            <a:r>
              <a:rPr lang="en-AU" dirty="0"/>
              <a:t>				</a:t>
            </a:r>
          </a:p>
          <a:p>
            <a:r>
              <a:rPr lang="en-AU" dirty="0"/>
              <a:t>				</a:t>
            </a:r>
            <a:r>
              <a:rPr lang="en-AU" dirty="0">
                <a:latin typeface="Times New Roman"/>
              </a:rPr>
              <a:t>				</a:t>
            </a:r>
          </a:p>
          <a:p>
            <a:r>
              <a:rPr lang="en-AU" dirty="0">
                <a:latin typeface="Times New Roman"/>
              </a:rPr>
              <a:t>				</a:t>
            </a:r>
          </a:p>
          <a:p>
            <a:r>
              <a:rPr lang="en-AU" dirty="0">
                <a:latin typeface="Times New Roman"/>
              </a:rPr>
              <a:t>				</a:t>
            </a:r>
          </a:p>
          <a:p>
            <a:r>
              <a:rPr lang="en-AU" dirty="0">
                <a:latin typeface="Times New Roman"/>
              </a:rPr>
              <a:t>				</a:t>
            </a:r>
          </a:p>
          <a:p>
            <a:r>
              <a:rPr lang="en-AU" dirty="0"/>
              <a:t>				</a:t>
            </a:r>
          </a:p>
          <a:p>
            <a:r>
              <a:rPr lang="en-AU" dirty="0"/>
              <a:t>				</a:t>
            </a:r>
          </a:p>
          <a:p>
            <a:r>
              <a:rPr lang="en-AU" dirty="0"/>
              <a:t>				</a:t>
            </a:r>
          </a:p>
          <a:p>
            <a:r>
              <a:rPr lang="en-AU" dirty="0"/>
              <a:t>				</a:t>
            </a:r>
          </a:p>
          <a:p>
            <a:endParaRPr lang="en-AU" dirty="0"/>
          </a:p>
        </p:txBody>
      </p:sp>
      <p:graphicFrame>
        <p:nvGraphicFramePr>
          <p:cNvPr id="16" name="Table 15"/>
          <p:cNvGraphicFramePr>
            <a:graphicFrameLocks noGrp="1"/>
          </p:cNvGraphicFramePr>
          <p:nvPr>
            <p:extLst>
              <p:ext uri="{D42A27DB-BD31-4B8C-83A1-F6EECF244321}">
                <p14:modId xmlns:p14="http://schemas.microsoft.com/office/powerpoint/2010/main" val="193188751"/>
              </p:ext>
            </p:extLst>
          </p:nvPr>
        </p:nvGraphicFramePr>
        <p:xfrm>
          <a:off x="594445" y="2119580"/>
          <a:ext cx="10478399" cy="4875761"/>
        </p:xfrm>
        <a:graphic>
          <a:graphicData uri="http://schemas.openxmlformats.org/drawingml/2006/table">
            <a:tbl>
              <a:tblPr/>
              <a:tblGrid>
                <a:gridCol w="1117696"/>
                <a:gridCol w="1187552"/>
                <a:gridCol w="2235392"/>
                <a:gridCol w="5937759"/>
              </a:tblGrid>
              <a:tr h="293401">
                <a:tc>
                  <a:txBody>
                    <a:bodyPr/>
                    <a:lstStyle/>
                    <a:p>
                      <a:pPr>
                        <a:spcBef>
                          <a:spcPts val="300"/>
                        </a:spcBef>
                        <a:spcAft>
                          <a:spcPts val="300"/>
                        </a:spcAft>
                      </a:pPr>
                      <a:r>
                        <a:rPr lang="en-AU" sz="1100" b="1" dirty="0">
                          <a:latin typeface="Arial"/>
                          <a:ea typeface="Arial Unicode MS"/>
                          <a:cs typeface="Arial"/>
                        </a:rPr>
                        <a:t>Input</a:t>
                      </a:r>
                      <a:endParaRPr lang="en-AU" sz="1100" dirty="0">
                        <a:latin typeface="Arial"/>
                        <a:ea typeface="ＭＳ 明朝"/>
                        <a:cs typeface="Times New Roman"/>
                      </a:endParaRPr>
                    </a:p>
                  </a:txBody>
                  <a:tcPr marL="54000" marR="54000" marT="54000" marB="54000">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c>
                  <a:txBody>
                    <a:bodyPr/>
                    <a:lstStyle/>
                    <a:p>
                      <a:pPr>
                        <a:spcBef>
                          <a:spcPts val="300"/>
                        </a:spcBef>
                        <a:spcAft>
                          <a:spcPts val="300"/>
                        </a:spcAft>
                      </a:pPr>
                      <a:r>
                        <a:rPr lang="en-AU" sz="1100" b="1">
                          <a:latin typeface="Arial"/>
                          <a:ea typeface="Arial Unicode MS"/>
                          <a:cs typeface="Arial"/>
                        </a:rPr>
                        <a:t>Assumption</a:t>
                      </a:r>
                      <a:endParaRPr lang="en-AU" sz="1100">
                        <a:latin typeface="Arial"/>
                        <a:ea typeface="ＭＳ 明朝"/>
                        <a:cs typeface="Times New Roman"/>
                      </a:endParaRPr>
                    </a:p>
                  </a:txBody>
                  <a:tcPr marL="54000" marR="54000" marT="54000" marB="54000">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c>
                  <a:txBody>
                    <a:bodyPr/>
                    <a:lstStyle/>
                    <a:p>
                      <a:pPr>
                        <a:spcBef>
                          <a:spcPts val="300"/>
                        </a:spcBef>
                        <a:spcAft>
                          <a:spcPts val="300"/>
                        </a:spcAft>
                      </a:pPr>
                      <a:r>
                        <a:rPr lang="en-AU" sz="1100" b="1" dirty="0">
                          <a:latin typeface="Arial"/>
                          <a:ea typeface="Arial Unicode MS"/>
                          <a:cs typeface="Arial"/>
                        </a:rPr>
                        <a:t>Source</a:t>
                      </a:r>
                      <a:endParaRPr lang="en-AU" sz="1100" dirty="0">
                        <a:latin typeface="Arial"/>
                        <a:ea typeface="ＭＳ 明朝"/>
                        <a:cs typeface="Times New Roman"/>
                      </a:endParaRPr>
                    </a:p>
                  </a:txBody>
                  <a:tcPr marL="54000" marR="54000" marT="54000" marB="54000">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c>
                  <a:txBody>
                    <a:bodyPr/>
                    <a:lstStyle/>
                    <a:p>
                      <a:pPr>
                        <a:spcBef>
                          <a:spcPts val="300"/>
                        </a:spcBef>
                        <a:spcAft>
                          <a:spcPts val="300"/>
                        </a:spcAft>
                      </a:pPr>
                      <a:r>
                        <a:rPr lang="en-AU" sz="1100" b="1">
                          <a:latin typeface="Arial"/>
                          <a:ea typeface="Arial Unicode MS"/>
                          <a:cs typeface="Arial"/>
                        </a:rPr>
                        <a:t>Consideration / Limitations </a:t>
                      </a:r>
                      <a:endParaRPr lang="en-AU" sz="1100">
                        <a:latin typeface="Arial"/>
                        <a:ea typeface="ＭＳ 明朝"/>
                        <a:cs typeface="Times New Roman"/>
                      </a:endParaRPr>
                    </a:p>
                  </a:txBody>
                  <a:tcPr marL="54000" marR="54000" marT="54000" marB="54000">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r>
              <a:tr h="912986">
                <a:tc>
                  <a:txBody>
                    <a:bodyPr/>
                    <a:lstStyle/>
                    <a:p>
                      <a:pPr>
                        <a:spcBef>
                          <a:spcPts val="300"/>
                        </a:spcBef>
                        <a:spcAft>
                          <a:spcPts val="300"/>
                        </a:spcAft>
                      </a:pPr>
                      <a:r>
                        <a:rPr lang="en-AU" sz="1100" dirty="0" smtClean="0">
                          <a:latin typeface="Arial"/>
                          <a:ea typeface="Arial Unicode MS"/>
                          <a:cs typeface="Arial"/>
                        </a:rPr>
                        <a:t>Upgrade </a:t>
                      </a:r>
                      <a:r>
                        <a:rPr lang="en-AU" sz="1100" dirty="0">
                          <a:latin typeface="Arial"/>
                          <a:ea typeface="Arial Unicode MS"/>
                          <a:cs typeface="Arial"/>
                        </a:rPr>
                        <a:t>scenario</a:t>
                      </a:r>
                      <a:endParaRPr lang="en-AU" sz="1100" dirty="0">
                        <a:latin typeface="Arial"/>
                        <a:ea typeface="ＭＳ 明朝"/>
                        <a:cs typeface="Times New Roman"/>
                      </a:endParaRPr>
                    </a:p>
                  </a:txBody>
                  <a:tcPr marL="54000" marR="54000" marT="54000" marB="54000">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c>
                  <a:txBody>
                    <a:bodyPr/>
                    <a:lstStyle/>
                    <a:p>
                      <a:pPr>
                        <a:spcBef>
                          <a:spcPts val="300"/>
                        </a:spcBef>
                        <a:spcAft>
                          <a:spcPts val="300"/>
                        </a:spcAft>
                      </a:pPr>
                      <a:r>
                        <a:rPr lang="en-AU" sz="1100" dirty="0">
                          <a:latin typeface="Arial"/>
                          <a:ea typeface="Arial Unicode MS"/>
                          <a:cs typeface="Arial"/>
                        </a:rPr>
                        <a:t>15% uptake or penetration </a:t>
                      </a:r>
                      <a:r>
                        <a:rPr lang="en-AU" sz="1100" dirty="0" smtClean="0">
                          <a:latin typeface="Arial"/>
                          <a:ea typeface="Arial Unicode MS"/>
                          <a:cs typeface="Arial"/>
                        </a:rPr>
                        <a:t>rate</a:t>
                      </a:r>
                      <a:endParaRPr lang="en-AU" sz="1100" dirty="0">
                        <a:latin typeface="Arial"/>
                        <a:ea typeface="ＭＳ 明朝"/>
                        <a:cs typeface="Times New Roman"/>
                      </a:endParaRPr>
                    </a:p>
                  </a:txBody>
                  <a:tcPr marL="54000" marR="54000" marT="54000" marB="54000">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c>
                  <a:txBody>
                    <a:bodyPr/>
                    <a:lstStyle/>
                    <a:p>
                      <a:pPr>
                        <a:spcBef>
                          <a:spcPts val="300"/>
                        </a:spcBef>
                        <a:spcAft>
                          <a:spcPts val="300"/>
                        </a:spcAft>
                      </a:pPr>
                      <a:r>
                        <a:rPr lang="en-AU" sz="1100" dirty="0">
                          <a:solidFill>
                            <a:srgbClr val="000000"/>
                          </a:solidFill>
                          <a:latin typeface="Arial"/>
                          <a:ea typeface="Arial Unicode MS"/>
                          <a:cs typeface="Arial"/>
                        </a:rPr>
                        <a:t>Arup (2012) </a:t>
                      </a:r>
                      <a:r>
                        <a:rPr lang="en-AU" sz="1100" i="1" dirty="0">
                          <a:solidFill>
                            <a:srgbClr val="000000"/>
                          </a:solidFill>
                          <a:latin typeface="Arial"/>
                          <a:ea typeface="Arial Unicode MS"/>
                          <a:cs typeface="Arial"/>
                        </a:rPr>
                        <a:t>Quantifying the environment and economic opportunities from retrofitting commercial buildings across SA</a:t>
                      </a:r>
                      <a:r>
                        <a:rPr lang="en-AU" sz="1100" dirty="0">
                          <a:solidFill>
                            <a:srgbClr val="000000"/>
                          </a:solidFill>
                          <a:latin typeface="Arial"/>
                          <a:ea typeface="Arial Unicode MS"/>
                          <a:cs typeface="Arial"/>
                        </a:rPr>
                        <a:t>: </a:t>
                      </a:r>
                      <a:r>
                        <a:rPr lang="en-AU" sz="1100" i="1" dirty="0">
                          <a:solidFill>
                            <a:srgbClr val="000000"/>
                          </a:solidFill>
                          <a:latin typeface="Arial"/>
                          <a:ea typeface="Arial Unicode MS"/>
                          <a:cs typeface="Arial"/>
                        </a:rPr>
                        <a:t>SA Segmentation study</a:t>
                      </a:r>
                      <a:r>
                        <a:rPr lang="en-AU" sz="1100" dirty="0">
                          <a:solidFill>
                            <a:srgbClr val="000000"/>
                          </a:solidFill>
                          <a:latin typeface="Arial"/>
                          <a:ea typeface="Arial Unicode MS"/>
                          <a:cs typeface="Arial"/>
                        </a:rPr>
                        <a:t>, p.21</a:t>
                      </a:r>
                      <a:endParaRPr lang="en-AU" sz="1100" dirty="0">
                        <a:latin typeface="Arial"/>
                        <a:ea typeface="ＭＳ 明朝"/>
                        <a:cs typeface="Times New Roman"/>
                      </a:endParaRPr>
                    </a:p>
                  </a:txBody>
                  <a:tcPr marL="54000" marR="54000" marT="54000" marB="54000">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c>
                  <a:txBody>
                    <a:bodyPr/>
                    <a:lstStyle/>
                    <a:p>
                      <a:pPr marL="177800" lvl="0" indent="-177800">
                        <a:spcBef>
                          <a:spcPts val="100"/>
                        </a:spcBef>
                        <a:spcAft>
                          <a:spcPts val="100"/>
                        </a:spcAft>
                        <a:buFont typeface="Symbol"/>
                        <a:buChar char=""/>
                      </a:pPr>
                      <a:r>
                        <a:rPr lang="en-AU" sz="1100" dirty="0">
                          <a:latin typeface="Arial"/>
                          <a:ea typeface="Arial Unicode MS"/>
                          <a:cs typeface="Arial"/>
                        </a:rPr>
                        <a:t>A conservative </a:t>
                      </a:r>
                      <a:r>
                        <a:rPr lang="en-AU" sz="1100" dirty="0" smtClean="0">
                          <a:latin typeface="Arial"/>
                          <a:ea typeface="Arial Unicode MS"/>
                          <a:cs typeface="Arial"/>
                        </a:rPr>
                        <a:t>retrofit scenario of 15% above business as usual has been</a:t>
                      </a:r>
                      <a:r>
                        <a:rPr lang="en-AU" sz="1100" baseline="0" dirty="0" smtClean="0">
                          <a:latin typeface="Arial"/>
                          <a:ea typeface="Arial Unicode MS"/>
                          <a:cs typeface="Arial"/>
                        </a:rPr>
                        <a:t> chosen – this is </a:t>
                      </a:r>
                      <a:r>
                        <a:rPr lang="en-AU" sz="1100" dirty="0" smtClean="0">
                          <a:latin typeface="Arial"/>
                          <a:ea typeface="Arial Unicode MS"/>
                          <a:cs typeface="Arial"/>
                        </a:rPr>
                        <a:t>consistent </a:t>
                      </a:r>
                      <a:r>
                        <a:rPr lang="en-AU" sz="1100" dirty="0">
                          <a:latin typeface="Arial"/>
                          <a:ea typeface="Arial Unicode MS"/>
                          <a:cs typeface="Arial"/>
                        </a:rPr>
                        <a:t>with the low uptake scenario modelled by </a:t>
                      </a:r>
                      <a:r>
                        <a:rPr lang="en-AU" sz="1100" dirty="0" smtClean="0">
                          <a:latin typeface="Arial"/>
                          <a:ea typeface="Arial Unicode MS"/>
                          <a:cs typeface="Arial"/>
                        </a:rPr>
                        <a:t>ARUP in the recent SA study</a:t>
                      </a:r>
                      <a:endParaRPr lang="en-AU" sz="1100" dirty="0">
                        <a:latin typeface="Arial"/>
                        <a:ea typeface="ＭＳ 明朝"/>
                        <a:cs typeface="Times New Roman"/>
                      </a:endParaRPr>
                    </a:p>
                    <a:p>
                      <a:pPr marL="177800" lvl="0" indent="-177800">
                        <a:spcBef>
                          <a:spcPts val="100"/>
                        </a:spcBef>
                        <a:spcAft>
                          <a:spcPts val="100"/>
                        </a:spcAft>
                        <a:buFont typeface="Symbol"/>
                        <a:buChar char=""/>
                      </a:pPr>
                      <a:r>
                        <a:rPr lang="en-AU" sz="1100" dirty="0">
                          <a:latin typeface="Arial"/>
                          <a:ea typeface="Arial Unicode MS"/>
                          <a:cs typeface="Arial"/>
                        </a:rPr>
                        <a:t>More ambitious scenarios have been used in other studies, including the </a:t>
                      </a:r>
                      <a:r>
                        <a:rPr lang="en-AU" sz="1100" u="sng" dirty="0">
                          <a:solidFill>
                            <a:srgbClr val="0000FF"/>
                          </a:solidFill>
                          <a:latin typeface="Arial"/>
                          <a:ea typeface="Arial Unicode MS"/>
                          <a:cs typeface="Arial"/>
                          <a:hlinkClick r:id="rId3"/>
                        </a:rPr>
                        <a:t>Deloitte report on the 1200 Buildings Program </a:t>
                      </a:r>
                      <a:endParaRPr lang="en-AU" sz="1100" dirty="0">
                        <a:latin typeface="Arial"/>
                        <a:ea typeface="ＭＳ 明朝"/>
                        <a:cs typeface="Times New Roman"/>
                      </a:endParaRPr>
                    </a:p>
                  </a:txBody>
                  <a:tcPr marL="54000" marR="54000" marT="54000" marB="54000">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r>
              <a:tr h="937494">
                <a:tc>
                  <a:txBody>
                    <a:bodyPr/>
                    <a:lstStyle/>
                    <a:p>
                      <a:pPr>
                        <a:spcBef>
                          <a:spcPts val="300"/>
                        </a:spcBef>
                        <a:spcAft>
                          <a:spcPts val="300"/>
                        </a:spcAft>
                      </a:pPr>
                      <a:r>
                        <a:rPr lang="en-AU" sz="1100" dirty="0">
                          <a:latin typeface="Arial"/>
                          <a:ea typeface="Arial Unicode MS"/>
                          <a:cs typeface="Arial"/>
                        </a:rPr>
                        <a:t>Capital investment opportunities ($)</a:t>
                      </a:r>
                      <a:endParaRPr lang="en-AU" sz="1100" dirty="0">
                        <a:latin typeface="Arial"/>
                        <a:ea typeface="ＭＳ 明朝"/>
                        <a:cs typeface="Times New Roman"/>
                      </a:endParaRPr>
                    </a:p>
                  </a:txBody>
                  <a:tcPr marL="54000" marR="54000" marT="54000" marB="54000">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c>
                  <a:txBody>
                    <a:bodyPr/>
                    <a:lstStyle/>
                    <a:p>
                      <a:pPr>
                        <a:spcBef>
                          <a:spcPts val="300"/>
                        </a:spcBef>
                        <a:spcAft>
                          <a:spcPts val="300"/>
                        </a:spcAft>
                      </a:pPr>
                      <a:r>
                        <a:rPr lang="en-AU" sz="1100" dirty="0">
                          <a:latin typeface="Arial"/>
                          <a:ea typeface="Arial Unicode MS"/>
                          <a:cs typeface="Arial"/>
                        </a:rPr>
                        <a:t>$ </a:t>
                      </a:r>
                      <a:r>
                        <a:rPr lang="en-AU" sz="1100" dirty="0" smtClean="0">
                          <a:latin typeface="Arial"/>
                          <a:ea typeface="Arial Unicode MS"/>
                          <a:cs typeface="Arial"/>
                        </a:rPr>
                        <a:t>288/</a:t>
                      </a:r>
                      <a:r>
                        <a:rPr lang="en-AU" sz="1100" dirty="0">
                          <a:latin typeface="Arial"/>
                          <a:ea typeface="Arial Unicode MS"/>
                          <a:cs typeface="Arial"/>
                        </a:rPr>
                        <a:t>m</a:t>
                      </a:r>
                      <a:r>
                        <a:rPr lang="en-AU" sz="1100" baseline="30000" dirty="0">
                          <a:latin typeface="Arial"/>
                          <a:ea typeface="Arial Unicode MS"/>
                          <a:cs typeface="Arial"/>
                        </a:rPr>
                        <a:t>2</a:t>
                      </a:r>
                      <a:endParaRPr lang="en-AU" sz="1100" dirty="0">
                        <a:latin typeface="Arial"/>
                        <a:ea typeface="ＭＳ 明朝"/>
                        <a:cs typeface="Times New Roman"/>
                      </a:endParaRPr>
                    </a:p>
                  </a:txBody>
                  <a:tcPr marL="54000" marR="54000" marT="54000" marB="54000">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c>
                  <a:txBody>
                    <a:bodyPr/>
                    <a:lstStyle/>
                    <a:p>
                      <a:pPr>
                        <a:spcBef>
                          <a:spcPts val="300"/>
                        </a:spcBef>
                        <a:spcAft>
                          <a:spcPts val="300"/>
                        </a:spcAft>
                      </a:pPr>
                      <a:r>
                        <a:rPr lang="en-AU" sz="1100" dirty="0" smtClean="0">
                          <a:solidFill>
                            <a:srgbClr val="000000"/>
                          </a:solidFill>
                          <a:latin typeface="Arial"/>
                          <a:ea typeface="Arial Unicode MS"/>
                          <a:cs typeface="Arial"/>
                        </a:rPr>
                        <a:t>Ibid, </a:t>
                      </a:r>
                      <a:r>
                        <a:rPr lang="en-AU" sz="1100" dirty="0">
                          <a:solidFill>
                            <a:srgbClr val="000000"/>
                          </a:solidFill>
                          <a:latin typeface="Arial"/>
                          <a:ea typeface="Arial Unicode MS"/>
                          <a:cs typeface="Arial"/>
                        </a:rPr>
                        <a:t>p.</a:t>
                      </a:r>
                      <a:r>
                        <a:rPr lang="en-AU" sz="1100" dirty="0" smtClean="0">
                          <a:solidFill>
                            <a:srgbClr val="000000"/>
                          </a:solidFill>
                          <a:latin typeface="Arial"/>
                          <a:ea typeface="Arial Unicode MS"/>
                          <a:cs typeface="Arial"/>
                        </a:rPr>
                        <a:t>18,19</a:t>
                      </a:r>
                    </a:p>
                    <a:p>
                      <a:pPr marL="0" marR="0" indent="0" algn="l" defTabSz="533187" rtl="0" eaLnBrk="1" fontAlgn="auto" latinLnBrk="0" hangingPunct="1">
                        <a:lnSpc>
                          <a:spcPct val="100000"/>
                        </a:lnSpc>
                        <a:spcBef>
                          <a:spcPts val="300"/>
                        </a:spcBef>
                        <a:spcAft>
                          <a:spcPts val="300"/>
                        </a:spcAft>
                        <a:buClrTx/>
                        <a:buSzTx/>
                        <a:buFontTx/>
                        <a:buNone/>
                        <a:tabLst/>
                        <a:defRPr/>
                      </a:pPr>
                      <a:r>
                        <a:rPr lang="en-AU" sz="1100" dirty="0" err="1" smtClean="0">
                          <a:solidFill>
                            <a:srgbClr val="000000"/>
                          </a:solidFill>
                          <a:latin typeface="+mn-lt"/>
                          <a:ea typeface="Arial Unicode MS"/>
                          <a:cs typeface="Arial"/>
                        </a:rPr>
                        <a:t>SGS</a:t>
                      </a:r>
                      <a:r>
                        <a:rPr lang="en-AU" sz="1100" dirty="0" smtClean="0">
                          <a:solidFill>
                            <a:srgbClr val="000000"/>
                          </a:solidFill>
                          <a:latin typeface="+mn-lt"/>
                          <a:ea typeface="Arial Unicode MS"/>
                          <a:cs typeface="Arial"/>
                        </a:rPr>
                        <a:t> (2013) </a:t>
                      </a:r>
                      <a:r>
                        <a:rPr lang="en-AU" sz="1100" i="1" dirty="0" smtClean="0">
                          <a:solidFill>
                            <a:srgbClr val="000000"/>
                          </a:solidFill>
                          <a:latin typeface="+mn-lt"/>
                          <a:ea typeface="Arial Unicode MS"/>
                          <a:cs typeface="Arial"/>
                        </a:rPr>
                        <a:t>Environmental Upgrade Finance: Business</a:t>
                      </a:r>
                      <a:r>
                        <a:rPr lang="en-AU" sz="1100" i="1" baseline="0" dirty="0" smtClean="0">
                          <a:solidFill>
                            <a:srgbClr val="000000"/>
                          </a:solidFill>
                          <a:latin typeface="+mn-lt"/>
                          <a:ea typeface="Arial Unicode MS"/>
                          <a:cs typeface="Arial"/>
                        </a:rPr>
                        <a:t> Model &amp; Business Case</a:t>
                      </a:r>
                      <a:r>
                        <a:rPr lang="en-AU" sz="1100" baseline="0" dirty="0" smtClean="0">
                          <a:solidFill>
                            <a:srgbClr val="000000"/>
                          </a:solidFill>
                          <a:latin typeface="+mn-lt"/>
                          <a:ea typeface="Arial Unicode MS"/>
                          <a:cs typeface="Arial"/>
                        </a:rPr>
                        <a:t>, p. 44,45</a:t>
                      </a:r>
                      <a:endParaRPr lang="en-AU" sz="1100" dirty="0" smtClean="0">
                        <a:latin typeface="+mn-lt"/>
                        <a:ea typeface="ＭＳ 明朝"/>
                        <a:cs typeface="Times New Roman"/>
                      </a:endParaRPr>
                    </a:p>
                  </a:txBody>
                  <a:tcPr marL="54000" marR="54000" marT="54000" marB="54000">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c>
                  <a:txBody>
                    <a:bodyPr/>
                    <a:lstStyle/>
                    <a:p>
                      <a:pPr marL="177800" lvl="0" indent="-177800" algn="l" defTabSz="533187" rtl="0" eaLnBrk="1" latinLnBrk="0" hangingPunct="1">
                        <a:spcBef>
                          <a:spcPts val="100"/>
                        </a:spcBef>
                        <a:spcAft>
                          <a:spcPts val="100"/>
                        </a:spcAft>
                        <a:buFont typeface="Symbol"/>
                        <a:buChar char=""/>
                      </a:pPr>
                      <a:r>
                        <a:rPr lang="en-AU" sz="1100" kern="1200" dirty="0" smtClean="0">
                          <a:solidFill>
                            <a:schemeClr val="tx1"/>
                          </a:solidFill>
                          <a:latin typeface="Arial"/>
                          <a:ea typeface="Arial Unicode MS"/>
                          <a:cs typeface="Arial"/>
                        </a:rPr>
                        <a:t>Investment opportunities</a:t>
                      </a:r>
                      <a:r>
                        <a:rPr lang="en-AU" sz="1100" kern="1200" baseline="0" dirty="0" smtClean="0">
                          <a:solidFill>
                            <a:schemeClr val="tx1"/>
                          </a:solidFill>
                          <a:latin typeface="Arial"/>
                          <a:ea typeface="Arial Unicode MS"/>
                          <a:cs typeface="Arial"/>
                        </a:rPr>
                        <a:t> relate to u</a:t>
                      </a:r>
                      <a:r>
                        <a:rPr lang="en-AU" sz="1100" kern="1200" dirty="0" smtClean="0">
                          <a:solidFill>
                            <a:schemeClr val="tx1"/>
                          </a:solidFill>
                          <a:latin typeface="Arial"/>
                          <a:ea typeface="Arial Unicode MS"/>
                          <a:cs typeface="Arial"/>
                        </a:rPr>
                        <a:t>pgrade </a:t>
                      </a:r>
                      <a:r>
                        <a:rPr lang="en-AU" sz="1100" kern="1200" baseline="0" dirty="0" smtClean="0">
                          <a:solidFill>
                            <a:schemeClr val="tx1"/>
                          </a:solidFill>
                          <a:latin typeface="Arial"/>
                          <a:ea typeface="Arial Unicode MS"/>
                          <a:cs typeface="Arial"/>
                        </a:rPr>
                        <a:t>initiatives targeting energy consumption and do not include other retrofitting initiatives (such as cosmetic enhancements) </a:t>
                      </a:r>
                      <a:endParaRPr lang="en-AU" sz="1100" kern="1200" dirty="0" smtClean="0">
                        <a:solidFill>
                          <a:schemeClr val="tx1"/>
                        </a:solidFill>
                        <a:latin typeface="Arial"/>
                        <a:ea typeface="Arial Unicode MS"/>
                        <a:cs typeface="Arial"/>
                      </a:endParaRPr>
                    </a:p>
                    <a:p>
                      <a:pPr marL="177800" lvl="0" indent="-177800" algn="l" defTabSz="533187" rtl="0" eaLnBrk="1" latinLnBrk="0" hangingPunct="1">
                        <a:spcBef>
                          <a:spcPts val="100"/>
                        </a:spcBef>
                        <a:spcAft>
                          <a:spcPts val="100"/>
                        </a:spcAft>
                        <a:buFont typeface="Symbol"/>
                        <a:buChar char=""/>
                      </a:pPr>
                      <a:r>
                        <a:rPr lang="en-AU" sz="1100" kern="1200" dirty="0" smtClean="0">
                          <a:solidFill>
                            <a:schemeClr val="tx1"/>
                          </a:solidFill>
                          <a:latin typeface="Arial"/>
                          <a:ea typeface="Arial Unicode MS"/>
                          <a:cs typeface="Arial"/>
                        </a:rPr>
                        <a:t>The </a:t>
                      </a:r>
                      <a:r>
                        <a:rPr lang="en-AU" sz="1100" kern="1200" dirty="0">
                          <a:solidFill>
                            <a:schemeClr val="tx1"/>
                          </a:solidFill>
                          <a:latin typeface="Arial"/>
                          <a:ea typeface="Arial Unicode MS"/>
                          <a:cs typeface="Arial"/>
                        </a:rPr>
                        <a:t>range of upgrade improvements </a:t>
                      </a:r>
                      <a:r>
                        <a:rPr lang="en-AU" sz="1100" kern="1200" dirty="0" smtClean="0">
                          <a:solidFill>
                            <a:schemeClr val="tx1"/>
                          </a:solidFill>
                          <a:latin typeface="Arial"/>
                          <a:ea typeface="Arial Unicode MS"/>
                          <a:cs typeface="Arial"/>
                        </a:rPr>
                        <a:t>considered are </a:t>
                      </a:r>
                      <a:r>
                        <a:rPr lang="en-AU" sz="1100" kern="1200" dirty="0">
                          <a:solidFill>
                            <a:schemeClr val="tx1"/>
                          </a:solidFill>
                          <a:latin typeface="Arial"/>
                          <a:ea typeface="Arial Unicode MS"/>
                          <a:cs typeface="Arial"/>
                        </a:rPr>
                        <a:t>consistent with measures delivering an increased NABERS rating of 2.5 to 4.5 stars in office </a:t>
                      </a:r>
                      <a:r>
                        <a:rPr lang="en-AU" sz="1100" kern="1200" dirty="0" smtClean="0">
                          <a:solidFill>
                            <a:schemeClr val="tx1"/>
                          </a:solidFill>
                          <a:latin typeface="Arial"/>
                          <a:ea typeface="Arial Unicode MS"/>
                          <a:cs typeface="Arial"/>
                        </a:rPr>
                        <a:t>buildings.</a:t>
                      </a:r>
                      <a:r>
                        <a:rPr lang="en-AU" sz="1100" kern="1200" baseline="0" dirty="0" smtClean="0">
                          <a:solidFill>
                            <a:schemeClr val="tx1"/>
                          </a:solidFill>
                          <a:latin typeface="Arial"/>
                          <a:ea typeface="Arial Unicode MS"/>
                          <a:cs typeface="Arial"/>
                        </a:rPr>
                        <a:t> </a:t>
                      </a:r>
                      <a:r>
                        <a:rPr lang="en-AU" sz="1100" kern="1200" dirty="0" smtClean="0">
                          <a:solidFill>
                            <a:schemeClr val="tx1"/>
                          </a:solidFill>
                          <a:latin typeface="Arial"/>
                          <a:ea typeface="Arial Unicode MS"/>
                          <a:cs typeface="Arial"/>
                        </a:rPr>
                        <a:t> These</a:t>
                      </a:r>
                      <a:r>
                        <a:rPr lang="en-AU" sz="1100" kern="1200" baseline="0" dirty="0" smtClean="0">
                          <a:solidFill>
                            <a:schemeClr val="tx1"/>
                          </a:solidFill>
                          <a:latin typeface="Arial"/>
                          <a:ea typeface="Arial Unicode MS"/>
                          <a:cs typeface="Arial"/>
                        </a:rPr>
                        <a:t> assumptions have been extrapolated to all non residential building types  </a:t>
                      </a:r>
                      <a:endParaRPr lang="en-AU" sz="1100" kern="1200" dirty="0">
                        <a:solidFill>
                          <a:schemeClr val="tx1"/>
                        </a:solidFill>
                        <a:latin typeface="Arial"/>
                        <a:ea typeface="Arial Unicode MS"/>
                        <a:cs typeface="Arial"/>
                      </a:endParaRPr>
                    </a:p>
                  </a:txBody>
                  <a:tcPr marL="54000" marR="54000" marT="54000" marB="54000">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r>
              <a:tr h="1099250">
                <a:tc>
                  <a:txBody>
                    <a:bodyPr/>
                    <a:lstStyle/>
                    <a:p>
                      <a:pPr>
                        <a:spcBef>
                          <a:spcPts val="300"/>
                        </a:spcBef>
                        <a:spcAft>
                          <a:spcPts val="300"/>
                        </a:spcAft>
                      </a:pPr>
                      <a:r>
                        <a:rPr lang="en-AU" sz="1100">
                          <a:latin typeface="Arial"/>
                          <a:ea typeface="Arial Unicode MS"/>
                          <a:cs typeface="Arial"/>
                        </a:rPr>
                        <a:t>New employment opportunities</a:t>
                      </a:r>
                      <a:endParaRPr lang="en-AU" sz="1100">
                        <a:latin typeface="Arial"/>
                        <a:ea typeface="ＭＳ 明朝"/>
                        <a:cs typeface="Times New Roman"/>
                      </a:endParaRPr>
                    </a:p>
                  </a:txBody>
                  <a:tcPr marL="54000" marR="54000" marT="54000" marB="54000">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c>
                  <a:txBody>
                    <a:bodyPr/>
                    <a:lstStyle/>
                    <a:p>
                      <a:pPr>
                        <a:spcBef>
                          <a:spcPts val="300"/>
                        </a:spcBef>
                        <a:spcAft>
                          <a:spcPts val="300"/>
                        </a:spcAft>
                      </a:pPr>
                      <a:r>
                        <a:rPr lang="en-AU" sz="1100" dirty="0">
                          <a:latin typeface="Arial"/>
                          <a:ea typeface="Arial Unicode MS"/>
                          <a:cs typeface="Arial"/>
                        </a:rPr>
                        <a:t>40% of capital investment opportunity, $100K average wage </a:t>
                      </a:r>
                      <a:endParaRPr lang="en-AU" sz="1100" dirty="0">
                        <a:latin typeface="Arial"/>
                        <a:ea typeface="ＭＳ 明朝"/>
                        <a:cs typeface="Times New Roman"/>
                      </a:endParaRPr>
                    </a:p>
                  </a:txBody>
                  <a:tcPr marL="54000" marR="54000" marT="54000" marB="54000">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c>
                  <a:txBody>
                    <a:bodyPr/>
                    <a:lstStyle/>
                    <a:p>
                      <a:pPr>
                        <a:spcBef>
                          <a:spcPts val="300"/>
                        </a:spcBef>
                        <a:spcAft>
                          <a:spcPts val="300"/>
                        </a:spcAft>
                      </a:pPr>
                      <a:r>
                        <a:rPr lang="en-AU" sz="1100" dirty="0">
                          <a:solidFill>
                            <a:srgbClr val="000000"/>
                          </a:solidFill>
                          <a:latin typeface="Arial"/>
                          <a:ea typeface="Arial Unicode MS"/>
                          <a:cs typeface="Arial"/>
                        </a:rPr>
                        <a:t>Arup (2012) </a:t>
                      </a:r>
                      <a:r>
                        <a:rPr lang="en-AU" sz="1100" i="1" dirty="0">
                          <a:solidFill>
                            <a:srgbClr val="000000"/>
                          </a:solidFill>
                          <a:latin typeface="Arial"/>
                          <a:ea typeface="Arial Unicode MS"/>
                          <a:cs typeface="Arial"/>
                        </a:rPr>
                        <a:t>Quantifying the environment and economic opportunities from retrofitting commercial buildings across SA</a:t>
                      </a:r>
                      <a:r>
                        <a:rPr lang="en-AU" sz="1100" dirty="0">
                          <a:solidFill>
                            <a:srgbClr val="000000"/>
                          </a:solidFill>
                          <a:latin typeface="Arial"/>
                          <a:ea typeface="Arial Unicode MS"/>
                          <a:cs typeface="Arial"/>
                        </a:rPr>
                        <a:t>: </a:t>
                      </a:r>
                      <a:r>
                        <a:rPr lang="en-AU" sz="1100" i="1" dirty="0">
                          <a:solidFill>
                            <a:srgbClr val="000000"/>
                          </a:solidFill>
                          <a:latin typeface="Arial"/>
                          <a:ea typeface="Arial Unicode MS"/>
                          <a:cs typeface="Arial"/>
                        </a:rPr>
                        <a:t>SA Segmentation study</a:t>
                      </a:r>
                      <a:r>
                        <a:rPr lang="en-AU" sz="1100" dirty="0">
                          <a:solidFill>
                            <a:srgbClr val="000000"/>
                          </a:solidFill>
                          <a:latin typeface="Arial"/>
                          <a:ea typeface="Arial Unicode MS"/>
                          <a:cs typeface="Arial"/>
                        </a:rPr>
                        <a:t>, p.</a:t>
                      </a:r>
                      <a:r>
                        <a:rPr lang="en-AU" sz="1100" dirty="0" smtClean="0">
                          <a:solidFill>
                            <a:srgbClr val="000000"/>
                          </a:solidFill>
                          <a:latin typeface="Arial"/>
                          <a:ea typeface="Arial Unicode MS"/>
                          <a:cs typeface="Arial"/>
                        </a:rPr>
                        <a:t>21</a:t>
                      </a:r>
                    </a:p>
                  </a:txBody>
                  <a:tcPr marL="54000" marR="54000" marT="54000" marB="54000">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c>
                  <a:txBody>
                    <a:bodyPr/>
                    <a:lstStyle/>
                    <a:p>
                      <a:pPr marL="177800" lvl="0" indent="-177800" algn="l" defTabSz="533187" rtl="0" eaLnBrk="1" latinLnBrk="0" hangingPunct="1">
                        <a:spcBef>
                          <a:spcPts val="100"/>
                        </a:spcBef>
                        <a:spcAft>
                          <a:spcPts val="100"/>
                        </a:spcAft>
                        <a:buFont typeface="Symbol"/>
                        <a:buChar char=""/>
                      </a:pPr>
                      <a:r>
                        <a:rPr lang="en-AU" sz="1100" kern="1200" dirty="0">
                          <a:solidFill>
                            <a:schemeClr val="tx1"/>
                          </a:solidFill>
                          <a:latin typeface="Arial"/>
                          <a:ea typeface="Arial Unicode MS"/>
                          <a:cs typeface="Arial"/>
                        </a:rPr>
                        <a:t>Assumes 40% of construction costs represent labour and an average wage of $100K per </a:t>
                      </a:r>
                      <a:r>
                        <a:rPr lang="en-AU" sz="1100" kern="1200" dirty="0" smtClean="0">
                          <a:solidFill>
                            <a:schemeClr val="tx1"/>
                          </a:solidFill>
                          <a:latin typeface="Arial"/>
                          <a:ea typeface="Arial Unicode MS"/>
                          <a:cs typeface="Arial"/>
                        </a:rPr>
                        <a:t>employee </a:t>
                      </a:r>
                      <a:endParaRPr lang="en-AU" sz="1100" kern="1200" dirty="0">
                        <a:solidFill>
                          <a:schemeClr val="tx1"/>
                        </a:solidFill>
                        <a:latin typeface="Arial"/>
                        <a:ea typeface="Arial Unicode MS"/>
                        <a:cs typeface="Arial"/>
                      </a:endParaRPr>
                    </a:p>
                    <a:p>
                      <a:pPr marL="177800" lvl="0" indent="-177800" algn="l" defTabSz="533187" rtl="0" eaLnBrk="1" latinLnBrk="0" hangingPunct="1">
                        <a:spcBef>
                          <a:spcPts val="100"/>
                        </a:spcBef>
                        <a:spcAft>
                          <a:spcPts val="100"/>
                        </a:spcAft>
                        <a:buFont typeface="Symbol"/>
                        <a:buChar char=""/>
                      </a:pPr>
                      <a:r>
                        <a:rPr lang="en-AU" sz="1100" kern="1200" dirty="0">
                          <a:solidFill>
                            <a:schemeClr val="tx1"/>
                          </a:solidFill>
                          <a:latin typeface="Arial"/>
                          <a:ea typeface="Arial Unicode MS"/>
                          <a:cs typeface="Arial"/>
                        </a:rPr>
                        <a:t>Does not include an estimation of indirect employment outcomes – these opportunities have been systematically reviewed for the City of Melbourne in the Future job opportunities for Victorian manufacturers: 1200 building retrofitting project stimulus report developed by ARUP</a:t>
                      </a:r>
                    </a:p>
                  </a:txBody>
                  <a:tcPr marL="54000" marR="54000" marT="54000" marB="54000">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r>
              <a:tr h="1471777">
                <a:tc>
                  <a:txBody>
                    <a:bodyPr/>
                    <a:lstStyle/>
                    <a:p>
                      <a:pPr>
                        <a:spcBef>
                          <a:spcPts val="300"/>
                        </a:spcBef>
                        <a:spcAft>
                          <a:spcPts val="300"/>
                        </a:spcAft>
                      </a:pPr>
                      <a:r>
                        <a:rPr lang="en-AU" sz="1100">
                          <a:latin typeface="Arial"/>
                          <a:ea typeface="Arial Unicode MS"/>
                          <a:cs typeface="Arial"/>
                        </a:rPr>
                        <a:t>Floor space data</a:t>
                      </a:r>
                      <a:endParaRPr lang="en-AU" sz="1100">
                        <a:latin typeface="Arial"/>
                        <a:ea typeface="ＭＳ 明朝"/>
                        <a:cs typeface="Times New Roman"/>
                      </a:endParaRPr>
                    </a:p>
                  </a:txBody>
                  <a:tcPr marL="54000" marR="54000" marT="54000" marB="54000">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c>
                  <a:txBody>
                    <a:bodyPr/>
                    <a:lstStyle/>
                    <a:p>
                      <a:pPr>
                        <a:spcBef>
                          <a:spcPts val="300"/>
                        </a:spcBef>
                        <a:spcAft>
                          <a:spcPts val="300"/>
                        </a:spcAft>
                      </a:pPr>
                      <a:r>
                        <a:rPr lang="en-AU" sz="1100">
                          <a:latin typeface="Arial"/>
                          <a:ea typeface="Arial Unicode MS"/>
                          <a:cs typeface="Arial"/>
                        </a:rPr>
                        <a:t>Valuer General Victoria data 2012</a:t>
                      </a:r>
                      <a:endParaRPr lang="en-AU" sz="1100">
                        <a:latin typeface="Arial"/>
                        <a:ea typeface="ＭＳ 明朝"/>
                        <a:cs typeface="Times New Roman"/>
                      </a:endParaRPr>
                    </a:p>
                  </a:txBody>
                  <a:tcPr marL="54000" marR="54000" marT="54000" marB="54000">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c>
                  <a:txBody>
                    <a:bodyPr/>
                    <a:lstStyle/>
                    <a:p>
                      <a:pPr>
                        <a:spcBef>
                          <a:spcPts val="300"/>
                        </a:spcBef>
                        <a:spcAft>
                          <a:spcPts val="300"/>
                        </a:spcAft>
                      </a:pPr>
                      <a:r>
                        <a:rPr lang="en-AU" sz="1100" dirty="0" err="1">
                          <a:latin typeface="Arial"/>
                          <a:ea typeface="Arial Unicode MS"/>
                          <a:cs typeface="Arial"/>
                        </a:rPr>
                        <a:t>Valuer</a:t>
                      </a:r>
                      <a:r>
                        <a:rPr lang="en-AU" sz="1100" dirty="0">
                          <a:latin typeface="Arial"/>
                          <a:ea typeface="Arial Unicode MS"/>
                          <a:cs typeface="Arial"/>
                        </a:rPr>
                        <a:t> General Victoria, 2012</a:t>
                      </a:r>
                      <a:endParaRPr lang="en-AU" sz="1100" dirty="0">
                        <a:latin typeface="Arial"/>
                        <a:ea typeface="ＭＳ 明朝"/>
                        <a:cs typeface="Times New Roman"/>
                      </a:endParaRPr>
                    </a:p>
                  </a:txBody>
                  <a:tcPr marL="54000" marR="54000" marT="54000" marB="54000">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c>
                  <a:txBody>
                    <a:bodyPr/>
                    <a:lstStyle/>
                    <a:p>
                      <a:pPr marL="177800" lvl="0" indent="-177800">
                        <a:spcBef>
                          <a:spcPts val="100"/>
                        </a:spcBef>
                        <a:spcAft>
                          <a:spcPts val="100"/>
                        </a:spcAft>
                        <a:buFont typeface="Symbol"/>
                        <a:buChar char=""/>
                      </a:pPr>
                      <a:r>
                        <a:rPr lang="en-AU" sz="1100" dirty="0">
                          <a:latin typeface="Arial"/>
                          <a:ea typeface="Arial Unicode MS"/>
                          <a:cs typeface="Arial"/>
                        </a:rPr>
                        <a:t>Data provided in accordance with appropriate Australian Valuation Property Classification Codes (AVPCC)</a:t>
                      </a:r>
                      <a:endParaRPr lang="en-AU" sz="1100" dirty="0">
                        <a:latin typeface="Arial"/>
                        <a:ea typeface="ＭＳ 明朝"/>
                        <a:cs typeface="Times New Roman"/>
                      </a:endParaRPr>
                    </a:p>
                    <a:p>
                      <a:pPr marL="177800" lvl="0" indent="-177800">
                        <a:spcBef>
                          <a:spcPts val="100"/>
                        </a:spcBef>
                        <a:spcAft>
                          <a:spcPts val="100"/>
                        </a:spcAft>
                        <a:buFont typeface="Symbol"/>
                        <a:buChar char=""/>
                      </a:pPr>
                      <a:r>
                        <a:rPr lang="en-AU" sz="1100" dirty="0">
                          <a:latin typeface="Arial"/>
                          <a:ea typeface="Arial Unicode MS"/>
                          <a:cs typeface="Arial"/>
                        </a:rPr>
                        <a:t>Data on building floor area (m2) </a:t>
                      </a:r>
                      <a:r>
                        <a:rPr lang="en-AU" sz="1100" dirty="0" smtClean="0">
                          <a:latin typeface="Arial"/>
                          <a:ea typeface="Arial Unicode MS"/>
                          <a:cs typeface="Arial"/>
                        </a:rPr>
                        <a:t>is aggregated </a:t>
                      </a:r>
                      <a:r>
                        <a:rPr lang="en-AU" sz="1100" dirty="0">
                          <a:latin typeface="Arial"/>
                          <a:ea typeface="Arial Unicode MS"/>
                          <a:cs typeface="Arial"/>
                        </a:rPr>
                        <a:t>into 50 m2 ranges and </a:t>
                      </a:r>
                      <a:r>
                        <a:rPr lang="en-AU" sz="1100" dirty="0" smtClean="0">
                          <a:latin typeface="Arial"/>
                          <a:ea typeface="Arial Unicode MS"/>
                          <a:cs typeface="Arial"/>
                        </a:rPr>
                        <a:t>excludes entries of less than  50</a:t>
                      </a:r>
                      <a:r>
                        <a:rPr lang="en-AU" sz="1100" dirty="0">
                          <a:latin typeface="Arial"/>
                          <a:ea typeface="Arial Unicode MS"/>
                          <a:cs typeface="Arial"/>
                        </a:rPr>
                        <a:t> m</a:t>
                      </a:r>
                      <a:r>
                        <a:rPr lang="en-AU" sz="1100" baseline="30000" dirty="0">
                          <a:latin typeface="Arial"/>
                          <a:ea typeface="Arial Unicode MS"/>
                          <a:cs typeface="Arial"/>
                        </a:rPr>
                        <a:t>2</a:t>
                      </a:r>
                      <a:endParaRPr lang="en-AU" sz="1100" baseline="30000" dirty="0">
                        <a:latin typeface="Arial"/>
                        <a:ea typeface="ＭＳ 明朝"/>
                        <a:cs typeface="Times New Roman"/>
                      </a:endParaRPr>
                    </a:p>
                    <a:p>
                      <a:pPr marL="177800" lvl="0" indent="-177800">
                        <a:spcBef>
                          <a:spcPts val="100"/>
                        </a:spcBef>
                        <a:spcAft>
                          <a:spcPts val="100"/>
                        </a:spcAft>
                        <a:buFont typeface="Symbol"/>
                        <a:buChar char=""/>
                      </a:pPr>
                      <a:r>
                        <a:rPr lang="en-AU" sz="1100" dirty="0">
                          <a:latin typeface="Arial"/>
                          <a:ea typeface="Arial Unicode MS"/>
                          <a:cs typeface="Arial"/>
                        </a:rPr>
                        <a:t>Use of the average floor area per range multiplied by the number of entries within the range to give a total floor area per AVPCC code within given a </a:t>
                      </a:r>
                      <a:r>
                        <a:rPr lang="en-AU" sz="1100" dirty="0" smtClean="0">
                          <a:latin typeface="Arial"/>
                          <a:ea typeface="Arial Unicode MS"/>
                          <a:cs typeface="Arial"/>
                        </a:rPr>
                        <a:t>municipality</a:t>
                      </a:r>
                    </a:p>
                    <a:p>
                      <a:pPr marL="177800" lvl="0" indent="-177800">
                        <a:spcBef>
                          <a:spcPts val="100"/>
                        </a:spcBef>
                        <a:spcAft>
                          <a:spcPts val="100"/>
                        </a:spcAft>
                        <a:buFont typeface="Symbol"/>
                        <a:buChar char=""/>
                      </a:pPr>
                      <a:r>
                        <a:rPr lang="en-AU" sz="1100" dirty="0" smtClean="0">
                          <a:latin typeface="Arial"/>
                          <a:ea typeface="Arial Unicode MS"/>
                          <a:cs typeface="Arial"/>
                        </a:rPr>
                        <a:t>The segmentation</a:t>
                      </a:r>
                      <a:r>
                        <a:rPr lang="en-AU" sz="1100" baseline="0" dirty="0" smtClean="0">
                          <a:latin typeface="Arial"/>
                          <a:ea typeface="Arial Unicode MS"/>
                          <a:cs typeface="Arial"/>
                        </a:rPr>
                        <a:t> model does not include assigning a level of upgrade to a particular building type</a:t>
                      </a:r>
                      <a:endParaRPr lang="en-AU" sz="1100" dirty="0" smtClean="0">
                        <a:latin typeface="Arial"/>
                        <a:ea typeface="Arial Unicode MS"/>
                        <a:cs typeface="Arial"/>
                      </a:endParaRPr>
                    </a:p>
                  </a:txBody>
                  <a:tcPr marL="54000" marR="54000" marT="54000" marB="54000">
                    <a:lnL w="12700" cap="flat" cmpd="sng" algn="ctr">
                      <a:solidFill>
                        <a:srgbClr val="948A54"/>
                      </a:solidFill>
                      <a:prstDash val="solid"/>
                      <a:round/>
                      <a:headEnd type="none" w="med" len="med"/>
                      <a:tailEnd type="none" w="med" len="med"/>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tcPr>
                </a:tc>
              </a:tr>
            </a:tbl>
          </a:graphicData>
        </a:graphic>
      </p:graphicFrame>
      <p:pic>
        <p:nvPicPr>
          <p:cNvPr id="8" name="Picture 7" descr="EAGA_logo_LOW RES.jpg"/>
          <p:cNvPicPr>
            <a:picLocks noChangeAspect="1"/>
          </p:cNvPicPr>
          <p:nvPr/>
        </p:nvPicPr>
        <p:blipFill>
          <a:blip r:embed="rId4" cstate="print"/>
          <a:stretch>
            <a:fillRect/>
          </a:stretch>
        </p:blipFill>
        <p:spPr>
          <a:xfrm>
            <a:off x="12111990" y="5525557"/>
            <a:ext cx="711528" cy="814812"/>
          </a:xfrm>
          <a:prstGeom prst="rect">
            <a:avLst/>
          </a:prstGeom>
        </p:spPr>
      </p:pic>
      <p:pic>
        <p:nvPicPr>
          <p:cNvPr id="9" name="Picture 4" descr="N:\Regional Alliances\WAGA\WAGA Logo  small.jpg"/>
          <p:cNvPicPr>
            <a:picLocks noChangeAspect="1" noChangeArrowheads="1"/>
          </p:cNvPicPr>
          <p:nvPr/>
        </p:nvPicPr>
        <p:blipFill>
          <a:blip r:embed="rId5" cstate="print"/>
          <a:srcRect/>
          <a:stretch>
            <a:fillRect/>
          </a:stretch>
        </p:blipFill>
        <p:spPr bwMode="auto">
          <a:xfrm>
            <a:off x="12001537" y="6566713"/>
            <a:ext cx="970919" cy="571504"/>
          </a:xfrm>
          <a:prstGeom prst="rect">
            <a:avLst/>
          </a:prstGeom>
          <a:noFill/>
        </p:spPr>
      </p:pic>
      <p:pic>
        <p:nvPicPr>
          <p:cNvPr id="10" name="Picture 9" descr="N:\Regional Alliances\NEGA\NEGA logo sm.png"/>
          <p:cNvPicPr>
            <a:picLocks noChangeAspect="1" noChangeArrowheads="1"/>
          </p:cNvPicPr>
          <p:nvPr/>
        </p:nvPicPr>
        <p:blipFill>
          <a:blip r:embed="rId6" cstate="print"/>
          <a:srcRect/>
          <a:stretch>
            <a:fillRect/>
          </a:stretch>
        </p:blipFill>
        <p:spPr bwMode="auto">
          <a:xfrm>
            <a:off x="12055857" y="3833925"/>
            <a:ext cx="833973" cy="446771"/>
          </a:xfrm>
          <a:prstGeom prst="rect">
            <a:avLst/>
          </a:prstGeom>
          <a:noFill/>
        </p:spPr>
      </p:pic>
      <p:pic>
        <p:nvPicPr>
          <p:cNvPr id="11" name="Picture 3" descr="N:\Regional Alliances\Goulburn Broken Greenhouse Alliance\GBGA logo sm.png"/>
          <p:cNvPicPr>
            <a:picLocks noChangeAspect="1" noChangeArrowheads="1"/>
          </p:cNvPicPr>
          <p:nvPr/>
        </p:nvPicPr>
        <p:blipFill>
          <a:blip r:embed="rId7" cstate="print"/>
          <a:srcRect/>
          <a:stretch>
            <a:fillRect/>
          </a:stretch>
        </p:blipFill>
        <p:spPr bwMode="auto">
          <a:xfrm>
            <a:off x="12044129" y="4637887"/>
            <a:ext cx="979052" cy="571504"/>
          </a:xfrm>
          <a:prstGeom prst="rect">
            <a:avLst/>
          </a:prstGeom>
          <a:noFill/>
        </p:spPr>
      </p:pic>
    </p:spTree>
    <p:extLst>
      <p:ext uri="{BB962C8B-B14F-4D97-AF65-F5344CB8AC3E}">
        <p14:creationId xmlns:p14="http://schemas.microsoft.com/office/powerpoint/2010/main" val="25113525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information</a:t>
            </a:r>
            <a:endParaRPr lang="en-US" dirty="0"/>
          </a:p>
        </p:txBody>
      </p:sp>
      <p:sp>
        <p:nvSpPr>
          <p:cNvPr id="5" name="Content Placeholder 4"/>
          <p:cNvSpPr txBox="1">
            <a:spLocks noGrp="1"/>
          </p:cNvSpPr>
          <p:nvPr>
            <p:ph idx="1"/>
          </p:nvPr>
        </p:nvSpPr>
        <p:spPr>
          <a:xfrm>
            <a:off x="500019" y="2153192"/>
            <a:ext cx="11922615" cy="4422804"/>
          </a:xfrm>
          <a:prstGeom prst="rect">
            <a:avLst/>
          </a:prstGeom>
          <a:noFill/>
        </p:spPr>
        <p:txBody>
          <a:bodyPr wrap="square" rtlCol="0">
            <a:spAutoFit/>
          </a:bodyPr>
          <a:lstStyle/>
          <a:p>
            <a:pPr>
              <a:spcAft>
                <a:spcPts val="600"/>
              </a:spcAft>
            </a:pPr>
            <a:r>
              <a:rPr lang="en-AU" sz="1600" b="1" dirty="0" smtClean="0"/>
              <a:t>Principle </a:t>
            </a:r>
            <a:r>
              <a:rPr lang="en-AU" sz="1600" b="1" dirty="0"/>
              <a:t>Authors</a:t>
            </a:r>
            <a:r>
              <a:rPr lang="en-AU" sz="1600" dirty="0"/>
              <a:t>: </a:t>
            </a:r>
            <a:endParaRPr lang="en-AU" sz="1600" dirty="0" smtClean="0"/>
          </a:p>
          <a:p>
            <a:pPr>
              <a:spcAft>
                <a:spcPts val="1200"/>
              </a:spcAft>
            </a:pPr>
            <a:r>
              <a:rPr lang="en-AU" sz="1600" dirty="0" smtClean="0"/>
              <a:t>Scott </a:t>
            </a:r>
            <a:r>
              <a:rPr lang="en-AU" sz="1600" dirty="0"/>
              <a:t>McKenry (EAGA), Diana </a:t>
            </a:r>
            <a:r>
              <a:rPr lang="en-AU" sz="1600" dirty="0" err="1"/>
              <a:t>Savenake</a:t>
            </a:r>
            <a:r>
              <a:rPr lang="en-AU" sz="1600" dirty="0"/>
              <a:t> (EAGA), Fran Macdonald (WAGA</a:t>
            </a:r>
            <a:r>
              <a:rPr lang="en-AU" sz="1600" dirty="0" smtClean="0"/>
              <a:t>)</a:t>
            </a:r>
          </a:p>
          <a:p>
            <a:pPr>
              <a:spcAft>
                <a:spcPts val="600"/>
              </a:spcAft>
            </a:pPr>
            <a:endParaRPr lang="en-AU" sz="1600" dirty="0" smtClean="0"/>
          </a:p>
          <a:p>
            <a:pPr>
              <a:spcBef>
                <a:spcPts val="200"/>
              </a:spcBef>
              <a:spcAft>
                <a:spcPts val="300"/>
              </a:spcAft>
            </a:pPr>
            <a:r>
              <a:rPr lang="en-AU" sz="1600" dirty="0" smtClean="0"/>
              <a:t>Scott McKenry </a:t>
            </a:r>
          </a:p>
          <a:p>
            <a:pPr>
              <a:spcBef>
                <a:spcPts val="200"/>
              </a:spcBef>
              <a:spcAft>
                <a:spcPts val="300"/>
              </a:spcAft>
            </a:pPr>
            <a:r>
              <a:rPr lang="en-AU" sz="1600" dirty="0" smtClean="0"/>
              <a:t>Regional Coordinator - Eastern Alliance for Greenhouse Action </a:t>
            </a:r>
          </a:p>
          <a:p>
            <a:pPr>
              <a:spcBef>
                <a:spcPts val="200"/>
              </a:spcBef>
              <a:spcAft>
                <a:spcPts val="300"/>
              </a:spcAft>
            </a:pPr>
            <a:r>
              <a:rPr lang="en-AU" sz="1600" dirty="0" smtClean="0"/>
              <a:t>03 9298 4250</a:t>
            </a:r>
          </a:p>
          <a:p>
            <a:pPr>
              <a:spcBef>
                <a:spcPts val="200"/>
              </a:spcBef>
              <a:spcAft>
                <a:spcPts val="300"/>
              </a:spcAft>
            </a:pPr>
            <a:r>
              <a:rPr lang="en-AU" sz="1600" dirty="0" smtClean="0"/>
              <a:t>scott.mckenry@maroondah.vic.gov.au </a:t>
            </a:r>
          </a:p>
          <a:p>
            <a:pPr>
              <a:spcBef>
                <a:spcPts val="200"/>
              </a:spcBef>
              <a:spcAft>
                <a:spcPts val="2400"/>
              </a:spcAft>
            </a:pPr>
            <a:r>
              <a:rPr lang="en-AU" sz="1600" dirty="0" smtClean="0"/>
              <a:t>www.eaga.com.au </a:t>
            </a:r>
          </a:p>
          <a:p>
            <a:pPr>
              <a:spcAft>
                <a:spcPts val="300"/>
              </a:spcAft>
            </a:pPr>
            <a:r>
              <a:rPr lang="en-AU" sz="1600" dirty="0" smtClean="0"/>
              <a:t>Fran Macdonald</a:t>
            </a:r>
          </a:p>
          <a:p>
            <a:pPr>
              <a:spcAft>
                <a:spcPts val="300"/>
              </a:spcAft>
            </a:pPr>
            <a:r>
              <a:rPr lang="en-AU" sz="1600" dirty="0" smtClean="0"/>
              <a:t>Regional Coordinator – Western Alliance for Greenhouse Action</a:t>
            </a:r>
          </a:p>
          <a:p>
            <a:pPr>
              <a:spcAft>
                <a:spcPts val="300"/>
              </a:spcAft>
            </a:pPr>
            <a:r>
              <a:rPr lang="en-AU" sz="1600" dirty="0" smtClean="0"/>
              <a:t>03 8734-5485 </a:t>
            </a:r>
          </a:p>
          <a:p>
            <a:pPr>
              <a:spcAft>
                <a:spcPts val="600"/>
              </a:spcAft>
            </a:pPr>
            <a:r>
              <a:rPr lang="en-AU" sz="1600" dirty="0" smtClean="0"/>
              <a:t>fran.macdonald@wyndham.vic.gov.au</a:t>
            </a:r>
          </a:p>
        </p:txBody>
      </p:sp>
      <p:pic>
        <p:nvPicPr>
          <p:cNvPr id="7" name="Picture 6" descr="EAGA_logo_LOW RES.jpg"/>
          <p:cNvPicPr>
            <a:picLocks noChangeAspect="1"/>
          </p:cNvPicPr>
          <p:nvPr/>
        </p:nvPicPr>
        <p:blipFill>
          <a:blip r:embed="rId2" cstate="print"/>
          <a:stretch>
            <a:fillRect/>
          </a:stretch>
        </p:blipFill>
        <p:spPr>
          <a:xfrm>
            <a:off x="12111990" y="5525557"/>
            <a:ext cx="711528" cy="814812"/>
          </a:xfrm>
          <a:prstGeom prst="rect">
            <a:avLst/>
          </a:prstGeom>
        </p:spPr>
      </p:pic>
      <p:pic>
        <p:nvPicPr>
          <p:cNvPr id="8" name="Picture 4" descr="N:\Regional Alliances\WAGA\WAGA Logo  small.jpg"/>
          <p:cNvPicPr>
            <a:picLocks noChangeAspect="1" noChangeArrowheads="1"/>
          </p:cNvPicPr>
          <p:nvPr/>
        </p:nvPicPr>
        <p:blipFill>
          <a:blip r:embed="rId3" cstate="print"/>
          <a:srcRect/>
          <a:stretch>
            <a:fillRect/>
          </a:stretch>
        </p:blipFill>
        <p:spPr bwMode="auto">
          <a:xfrm>
            <a:off x="12001537" y="6566713"/>
            <a:ext cx="970919" cy="571504"/>
          </a:xfrm>
          <a:prstGeom prst="rect">
            <a:avLst/>
          </a:prstGeom>
          <a:noFill/>
        </p:spPr>
      </p:pic>
      <p:pic>
        <p:nvPicPr>
          <p:cNvPr id="9" name="Picture 8" descr="N:\Regional Alliances\NEGA\NEGA logo sm.png"/>
          <p:cNvPicPr>
            <a:picLocks noChangeAspect="1" noChangeArrowheads="1"/>
          </p:cNvPicPr>
          <p:nvPr/>
        </p:nvPicPr>
        <p:blipFill>
          <a:blip r:embed="rId4" cstate="print"/>
          <a:srcRect/>
          <a:stretch>
            <a:fillRect/>
          </a:stretch>
        </p:blipFill>
        <p:spPr bwMode="auto">
          <a:xfrm>
            <a:off x="12055857" y="3833925"/>
            <a:ext cx="833973" cy="446771"/>
          </a:xfrm>
          <a:prstGeom prst="rect">
            <a:avLst/>
          </a:prstGeom>
          <a:noFill/>
        </p:spPr>
      </p:pic>
      <p:pic>
        <p:nvPicPr>
          <p:cNvPr id="10" name="Picture 3" descr="N:\Regional Alliances\Goulburn Broken Greenhouse Alliance\GBGA logo sm.png"/>
          <p:cNvPicPr>
            <a:picLocks noChangeAspect="1" noChangeArrowheads="1"/>
          </p:cNvPicPr>
          <p:nvPr/>
        </p:nvPicPr>
        <p:blipFill>
          <a:blip r:embed="rId5" cstate="print"/>
          <a:srcRect/>
          <a:stretch>
            <a:fillRect/>
          </a:stretch>
        </p:blipFill>
        <p:spPr bwMode="auto">
          <a:xfrm>
            <a:off x="12044129" y="4637887"/>
            <a:ext cx="979052" cy="571504"/>
          </a:xfrm>
          <a:prstGeom prst="rect">
            <a:avLst/>
          </a:prstGeom>
          <a:noFill/>
        </p:spPr>
      </p:pic>
    </p:spTree>
    <p:extLst>
      <p:ext uri="{BB962C8B-B14F-4D97-AF65-F5344CB8AC3E}">
        <p14:creationId xmlns:p14="http://schemas.microsoft.com/office/powerpoint/2010/main" val="3701883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0019" y="709937"/>
            <a:ext cx="10715699" cy="1198486"/>
          </a:xfrm>
        </p:spPr>
        <p:txBody>
          <a:bodyPr anchor="t" anchorCtr="0"/>
          <a:lstStyle/>
          <a:p>
            <a:r>
              <a:rPr lang="en-AU" sz="3400" dirty="0" smtClean="0"/>
              <a:t>Summary </a:t>
            </a:r>
            <a:endParaRPr lang="en-AU" sz="3400" dirty="0"/>
          </a:p>
        </p:txBody>
      </p:sp>
      <p:sp>
        <p:nvSpPr>
          <p:cNvPr id="17" name="TextBox 16"/>
          <p:cNvSpPr txBox="1"/>
          <p:nvPr/>
        </p:nvSpPr>
        <p:spPr>
          <a:xfrm>
            <a:off x="522437" y="2137557"/>
            <a:ext cx="10478968" cy="417037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AU" sz="2000" dirty="0"/>
              <a:t>This report quantifies the economic benefits that may flow from facilitating access to </a:t>
            </a:r>
            <a:r>
              <a:rPr lang="en-AU" sz="2000" dirty="0" smtClean="0"/>
              <a:t>EUAs: </a:t>
            </a:r>
            <a:r>
              <a:rPr lang="en-AU" sz="2000" b="1" dirty="0" smtClean="0"/>
              <a:t>+</a:t>
            </a:r>
            <a:r>
              <a:rPr lang="en-AU" sz="2000" b="1" dirty="0" smtClean="0">
                <a:solidFill>
                  <a:schemeClr val="tx2"/>
                </a:solidFill>
              </a:rPr>
              <a:t>$4.5</a:t>
            </a:r>
            <a:r>
              <a:rPr lang="en-AU" sz="2000" b="1" dirty="0" smtClean="0"/>
              <a:t>B </a:t>
            </a:r>
            <a:r>
              <a:rPr lang="en-AU" sz="2000" b="1" dirty="0"/>
              <a:t>of investment and </a:t>
            </a:r>
            <a:r>
              <a:rPr lang="en-AU" sz="2000" b="1" dirty="0" smtClean="0"/>
              <a:t>+18,000 </a:t>
            </a:r>
            <a:r>
              <a:rPr lang="en-AU" sz="2000" b="1" dirty="0"/>
              <a:t>jobs across </a:t>
            </a:r>
            <a:r>
              <a:rPr lang="en-AU" sz="2000" b="1" dirty="0" smtClean="0"/>
              <a:t>Victoria</a:t>
            </a:r>
            <a:r>
              <a:rPr lang="en-AU" sz="2000" dirty="0" smtClean="0"/>
              <a:t>.</a:t>
            </a:r>
            <a:endParaRPr lang="en-AU" sz="2000" dirty="0"/>
          </a:p>
          <a:p>
            <a:pPr marL="285750" indent="-285750">
              <a:spcAft>
                <a:spcPts val="600"/>
              </a:spcAft>
              <a:buFont typeface="Arial" panose="020B0604020202020204" pitchFamily="34" charset="0"/>
              <a:buChar char="•"/>
            </a:pPr>
            <a:r>
              <a:rPr lang="en-AU" sz="2000" dirty="0" smtClean="0"/>
              <a:t>Retrofitting </a:t>
            </a:r>
            <a:r>
              <a:rPr lang="en-AU" sz="2000" dirty="0"/>
              <a:t>buildings for energy efficiency is one of the lowest cost means of reducing greenhouse gas </a:t>
            </a:r>
            <a:r>
              <a:rPr lang="en-AU" sz="2000" dirty="0" smtClean="0"/>
              <a:t>emissions.</a:t>
            </a:r>
            <a:endParaRPr lang="en-AU" sz="2000" dirty="0"/>
          </a:p>
          <a:p>
            <a:pPr marL="285750" indent="-285750">
              <a:spcAft>
                <a:spcPts val="600"/>
              </a:spcAft>
              <a:buFont typeface="Arial" panose="020B0604020202020204" pitchFamily="34" charset="0"/>
              <a:buChar char="•"/>
            </a:pPr>
            <a:r>
              <a:rPr lang="en-AU" sz="2000" dirty="0" smtClean="0"/>
              <a:t>Environmental </a:t>
            </a:r>
            <a:r>
              <a:rPr lang="en-AU" sz="2000" dirty="0"/>
              <a:t>Upgrade Agreements (EUAs) are a mechanism for building owners to access attractive finance for </a:t>
            </a:r>
            <a:r>
              <a:rPr lang="en-AU" sz="2000" dirty="0" smtClean="0"/>
              <a:t>retrofitting.</a:t>
            </a:r>
            <a:endParaRPr lang="en-AU" sz="2000" dirty="0"/>
          </a:p>
          <a:p>
            <a:pPr marL="285750" indent="-285750">
              <a:spcAft>
                <a:spcPts val="600"/>
              </a:spcAft>
              <a:buFont typeface="Arial" panose="020B0604020202020204" pitchFamily="34" charset="0"/>
              <a:buChar char="•"/>
            </a:pPr>
            <a:r>
              <a:rPr lang="en-AU" sz="2000" dirty="0" smtClean="0"/>
              <a:t>EUAs </a:t>
            </a:r>
            <a:r>
              <a:rPr lang="en-AU" sz="2000" dirty="0"/>
              <a:t>are available in the City of Melbourne as the key financing tool </a:t>
            </a:r>
            <a:r>
              <a:rPr lang="en-AU" sz="2000" dirty="0" smtClean="0"/>
              <a:t>for the </a:t>
            </a:r>
            <a:r>
              <a:rPr lang="en-AU" sz="2000" dirty="0"/>
              <a:t>1200 Buildings program (and are also </a:t>
            </a:r>
            <a:r>
              <a:rPr lang="en-AU" sz="2000" dirty="0" smtClean="0"/>
              <a:t>available in </a:t>
            </a:r>
            <a:r>
              <a:rPr lang="en-AU" sz="2000" dirty="0"/>
              <a:t>some New South Wales </a:t>
            </a:r>
            <a:r>
              <a:rPr lang="en-AU" sz="2000" dirty="0" smtClean="0"/>
              <a:t>municipalities).</a:t>
            </a:r>
            <a:endParaRPr lang="en-AU" sz="2000" dirty="0"/>
          </a:p>
          <a:p>
            <a:pPr marL="285750" indent="-285750">
              <a:spcAft>
                <a:spcPts val="600"/>
              </a:spcAft>
              <a:buFont typeface="Arial" panose="020B0604020202020204" pitchFamily="34" charset="0"/>
              <a:buChar char="•"/>
            </a:pPr>
            <a:r>
              <a:rPr lang="en-AU" sz="2000" dirty="0" smtClean="0"/>
              <a:t>A </a:t>
            </a:r>
            <a:r>
              <a:rPr lang="en-AU" sz="2000" dirty="0"/>
              <a:t>change in the Local Government Act </a:t>
            </a:r>
            <a:r>
              <a:rPr lang="en-AU" sz="2000" dirty="0" smtClean="0"/>
              <a:t>would enable other </a:t>
            </a:r>
            <a:r>
              <a:rPr lang="en-AU" sz="2000" dirty="0"/>
              <a:t>Victorian </a:t>
            </a:r>
            <a:r>
              <a:rPr lang="en-AU" sz="2000" dirty="0" smtClean="0"/>
              <a:t>councils to implement EUAs.</a:t>
            </a:r>
            <a:endParaRPr lang="en-AU" sz="2000" dirty="0"/>
          </a:p>
          <a:p>
            <a:pPr marL="285750" indent="-285750">
              <a:spcAft>
                <a:spcPts val="600"/>
              </a:spcAft>
              <a:buFont typeface="Arial" panose="020B0604020202020204" pitchFamily="34" charset="0"/>
              <a:buChar char="•"/>
            </a:pPr>
            <a:r>
              <a:rPr lang="en-AU" sz="2000" dirty="0" smtClean="0"/>
              <a:t>EUA </a:t>
            </a:r>
            <a:r>
              <a:rPr lang="en-AU" sz="2000" dirty="0"/>
              <a:t>finance can overcome structural and market barriers to retrofits, resulting in greater financial investment and increased employment in Victoria’s </a:t>
            </a:r>
            <a:r>
              <a:rPr lang="en-AU" sz="2000" dirty="0" smtClean="0"/>
              <a:t>regions.</a:t>
            </a:r>
            <a:endParaRPr lang="en-AU" sz="2000" dirty="0"/>
          </a:p>
        </p:txBody>
      </p:sp>
      <p:pic>
        <p:nvPicPr>
          <p:cNvPr id="6" name="Picture 5" descr="EAGA_logo_LOW RES.jpg"/>
          <p:cNvPicPr>
            <a:picLocks noChangeAspect="1"/>
          </p:cNvPicPr>
          <p:nvPr/>
        </p:nvPicPr>
        <p:blipFill>
          <a:blip r:embed="rId2" cstate="print"/>
          <a:stretch>
            <a:fillRect/>
          </a:stretch>
        </p:blipFill>
        <p:spPr>
          <a:xfrm>
            <a:off x="12111990" y="5525557"/>
            <a:ext cx="711528" cy="814812"/>
          </a:xfrm>
          <a:prstGeom prst="rect">
            <a:avLst/>
          </a:prstGeom>
        </p:spPr>
      </p:pic>
      <p:pic>
        <p:nvPicPr>
          <p:cNvPr id="8" name="Picture 4" descr="N:\Regional Alliances\WAGA\WAGA Logo  small.jpg"/>
          <p:cNvPicPr>
            <a:picLocks noChangeAspect="1" noChangeArrowheads="1"/>
          </p:cNvPicPr>
          <p:nvPr/>
        </p:nvPicPr>
        <p:blipFill>
          <a:blip r:embed="rId3" cstate="print"/>
          <a:srcRect/>
          <a:stretch>
            <a:fillRect/>
          </a:stretch>
        </p:blipFill>
        <p:spPr bwMode="auto">
          <a:xfrm>
            <a:off x="12001537" y="6566713"/>
            <a:ext cx="970919" cy="571504"/>
          </a:xfrm>
          <a:prstGeom prst="rect">
            <a:avLst/>
          </a:prstGeom>
          <a:noFill/>
        </p:spPr>
      </p:pic>
      <p:pic>
        <p:nvPicPr>
          <p:cNvPr id="9" name="Picture 8" descr="N:\Regional Alliances\NEGA\NEGA logo sm.png"/>
          <p:cNvPicPr>
            <a:picLocks noChangeAspect="1" noChangeArrowheads="1"/>
          </p:cNvPicPr>
          <p:nvPr/>
        </p:nvPicPr>
        <p:blipFill>
          <a:blip r:embed="rId4" cstate="print"/>
          <a:srcRect/>
          <a:stretch>
            <a:fillRect/>
          </a:stretch>
        </p:blipFill>
        <p:spPr bwMode="auto">
          <a:xfrm>
            <a:off x="12055857" y="3833925"/>
            <a:ext cx="833973" cy="446771"/>
          </a:xfrm>
          <a:prstGeom prst="rect">
            <a:avLst/>
          </a:prstGeom>
          <a:noFill/>
        </p:spPr>
      </p:pic>
      <p:pic>
        <p:nvPicPr>
          <p:cNvPr id="10" name="Picture 3" descr="N:\Regional Alliances\Goulburn Broken Greenhouse Alliance\GBGA logo sm.png"/>
          <p:cNvPicPr>
            <a:picLocks noChangeAspect="1" noChangeArrowheads="1"/>
          </p:cNvPicPr>
          <p:nvPr/>
        </p:nvPicPr>
        <p:blipFill>
          <a:blip r:embed="rId5" cstate="print"/>
          <a:srcRect/>
          <a:stretch>
            <a:fillRect/>
          </a:stretch>
        </p:blipFill>
        <p:spPr bwMode="auto">
          <a:xfrm>
            <a:off x="12044129" y="4637887"/>
            <a:ext cx="979052" cy="571504"/>
          </a:xfrm>
          <a:prstGeom prst="rect">
            <a:avLst/>
          </a:prstGeom>
          <a:noFill/>
        </p:spPr>
      </p:pic>
    </p:spTree>
    <p:extLst>
      <p:ext uri="{BB962C8B-B14F-4D97-AF65-F5344CB8AC3E}">
        <p14:creationId xmlns:p14="http://schemas.microsoft.com/office/powerpoint/2010/main" val="131755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0019" y="709937"/>
            <a:ext cx="10715699" cy="1198486"/>
          </a:xfrm>
        </p:spPr>
        <p:txBody>
          <a:bodyPr anchor="t" anchorCtr="0"/>
          <a:lstStyle/>
          <a:p>
            <a:r>
              <a:rPr lang="en-AU" sz="3400" dirty="0" smtClean="0"/>
              <a:t>Objectives and Scope </a:t>
            </a:r>
            <a:endParaRPr lang="en-AU" sz="3400" dirty="0"/>
          </a:p>
        </p:txBody>
      </p:sp>
      <p:sp>
        <p:nvSpPr>
          <p:cNvPr id="17" name="TextBox 16"/>
          <p:cNvSpPr txBox="1"/>
          <p:nvPr/>
        </p:nvSpPr>
        <p:spPr>
          <a:xfrm>
            <a:off x="522437" y="2137557"/>
            <a:ext cx="4906804" cy="4555093"/>
          </a:xfrm>
          <a:prstGeom prst="rect">
            <a:avLst/>
          </a:prstGeom>
          <a:noFill/>
        </p:spPr>
        <p:txBody>
          <a:bodyPr wrap="square" rtlCol="0">
            <a:spAutoFit/>
          </a:bodyPr>
          <a:lstStyle/>
          <a:p>
            <a:pPr marL="273050" indent="-273050">
              <a:spcAft>
                <a:spcPts val="600"/>
              </a:spcAft>
              <a:buFont typeface="Arial" pitchFamily="34" charset="0"/>
              <a:buChar char="•"/>
            </a:pPr>
            <a:r>
              <a:rPr lang="en-AU" sz="2000" dirty="0" smtClean="0"/>
              <a:t>This study quantifies the potential direct economic benefits that may be unlocked though allowing access to EUAs for each region in Victoria.</a:t>
            </a:r>
          </a:p>
          <a:p>
            <a:pPr marL="273050" indent="-273050">
              <a:spcAft>
                <a:spcPts val="600"/>
              </a:spcAft>
              <a:buFont typeface="Arial" pitchFamily="34" charset="0"/>
              <a:buChar char="•"/>
            </a:pPr>
            <a:r>
              <a:rPr lang="en-AU" sz="2000" dirty="0" smtClean="0"/>
              <a:t>The report makes recommendations to local government about how to support the necessary changes to the </a:t>
            </a:r>
            <a:r>
              <a:rPr lang="en-AU" sz="2000" i="1" dirty="0" smtClean="0"/>
              <a:t>Local Government Act</a:t>
            </a:r>
            <a:r>
              <a:rPr lang="en-AU" sz="2000" dirty="0" smtClean="0"/>
              <a:t>.  </a:t>
            </a:r>
          </a:p>
          <a:p>
            <a:pPr marL="273050" indent="-273050">
              <a:spcAft>
                <a:spcPts val="600"/>
              </a:spcAft>
              <a:buFont typeface="Arial" pitchFamily="34" charset="0"/>
              <a:buChar char="•"/>
            </a:pPr>
            <a:r>
              <a:rPr lang="en-AU" sz="2000" dirty="0" smtClean="0"/>
              <a:t>The study does not include an assessment of indirect economic benefits (energy savings, product demand or indirect jobs) or a preferred administration model for the EUA mechanism. </a:t>
            </a:r>
            <a:r>
              <a:rPr lang="en-AU" sz="2000" i="1" dirty="0" smtClean="0"/>
              <a:t>   </a:t>
            </a:r>
          </a:p>
        </p:txBody>
      </p:sp>
      <p:pic>
        <p:nvPicPr>
          <p:cNvPr id="13" name="Picture 2" descr="N:\Advocacy\EUAs\Report\SMF infographic - edit sm.png"/>
          <p:cNvPicPr>
            <a:picLocks noChangeAspect="1" noChangeArrowheads="1"/>
          </p:cNvPicPr>
          <p:nvPr/>
        </p:nvPicPr>
        <p:blipFill>
          <a:blip r:embed="rId2" cstate="print"/>
          <a:srcRect/>
          <a:stretch>
            <a:fillRect/>
          </a:stretch>
        </p:blipFill>
        <p:spPr bwMode="auto">
          <a:xfrm>
            <a:off x="5572117" y="2267323"/>
            <a:ext cx="5532486" cy="4156514"/>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7155153" y="6519417"/>
            <a:ext cx="3857652" cy="261610"/>
          </a:xfrm>
          <a:prstGeom prst="rect">
            <a:avLst/>
          </a:prstGeom>
          <a:noFill/>
        </p:spPr>
        <p:txBody>
          <a:bodyPr wrap="square" rtlCol="0">
            <a:spAutoFit/>
          </a:bodyPr>
          <a:lstStyle/>
          <a:p>
            <a:pPr algn="r"/>
            <a:r>
              <a:rPr lang="en-AU" sz="1100" dirty="0" smtClean="0"/>
              <a:t>Source: Sustainable Melbourne Fund</a:t>
            </a:r>
            <a:endParaRPr lang="en-AU" sz="1100" dirty="0"/>
          </a:p>
        </p:txBody>
      </p:sp>
      <p:pic>
        <p:nvPicPr>
          <p:cNvPr id="8" name="Picture 7" descr="EAGA_logo_LOW RES.jpg"/>
          <p:cNvPicPr>
            <a:picLocks noChangeAspect="1"/>
          </p:cNvPicPr>
          <p:nvPr/>
        </p:nvPicPr>
        <p:blipFill>
          <a:blip r:embed="rId3" cstate="print"/>
          <a:stretch>
            <a:fillRect/>
          </a:stretch>
        </p:blipFill>
        <p:spPr>
          <a:xfrm>
            <a:off x="12111990" y="5525557"/>
            <a:ext cx="711528" cy="814812"/>
          </a:xfrm>
          <a:prstGeom prst="rect">
            <a:avLst/>
          </a:prstGeom>
        </p:spPr>
      </p:pic>
      <p:pic>
        <p:nvPicPr>
          <p:cNvPr id="9" name="Picture 4" descr="N:\Regional Alliances\WAGA\WAGA Logo  small.jpg"/>
          <p:cNvPicPr>
            <a:picLocks noChangeAspect="1" noChangeArrowheads="1"/>
          </p:cNvPicPr>
          <p:nvPr/>
        </p:nvPicPr>
        <p:blipFill>
          <a:blip r:embed="rId4" cstate="print"/>
          <a:srcRect/>
          <a:stretch>
            <a:fillRect/>
          </a:stretch>
        </p:blipFill>
        <p:spPr bwMode="auto">
          <a:xfrm>
            <a:off x="12001537" y="6566713"/>
            <a:ext cx="970919" cy="571504"/>
          </a:xfrm>
          <a:prstGeom prst="rect">
            <a:avLst/>
          </a:prstGeom>
          <a:noFill/>
        </p:spPr>
      </p:pic>
      <p:pic>
        <p:nvPicPr>
          <p:cNvPr id="10" name="Picture 9" descr="N:\Regional Alliances\NEGA\NEGA logo sm.png"/>
          <p:cNvPicPr>
            <a:picLocks noChangeAspect="1" noChangeArrowheads="1"/>
          </p:cNvPicPr>
          <p:nvPr/>
        </p:nvPicPr>
        <p:blipFill>
          <a:blip r:embed="rId5" cstate="print"/>
          <a:srcRect/>
          <a:stretch>
            <a:fillRect/>
          </a:stretch>
        </p:blipFill>
        <p:spPr bwMode="auto">
          <a:xfrm>
            <a:off x="12055857" y="3833925"/>
            <a:ext cx="833973" cy="446771"/>
          </a:xfrm>
          <a:prstGeom prst="rect">
            <a:avLst/>
          </a:prstGeom>
          <a:noFill/>
        </p:spPr>
      </p:pic>
      <p:pic>
        <p:nvPicPr>
          <p:cNvPr id="11" name="Picture 3" descr="N:\Regional Alliances\Goulburn Broken Greenhouse Alliance\GBGA logo sm.png"/>
          <p:cNvPicPr>
            <a:picLocks noChangeAspect="1" noChangeArrowheads="1"/>
          </p:cNvPicPr>
          <p:nvPr/>
        </p:nvPicPr>
        <p:blipFill>
          <a:blip r:embed="rId6" cstate="print"/>
          <a:srcRect/>
          <a:stretch>
            <a:fillRect/>
          </a:stretch>
        </p:blipFill>
        <p:spPr bwMode="auto">
          <a:xfrm>
            <a:off x="12044129" y="4637887"/>
            <a:ext cx="979052" cy="571504"/>
          </a:xfrm>
          <a:prstGeom prst="rect">
            <a:avLst/>
          </a:prstGeom>
          <a:noFill/>
        </p:spPr>
      </p:pic>
    </p:spTree>
    <p:extLst>
      <p:ext uri="{BB962C8B-B14F-4D97-AF65-F5344CB8AC3E}">
        <p14:creationId xmlns:p14="http://schemas.microsoft.com/office/powerpoint/2010/main" val="131755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0019" y="709937"/>
            <a:ext cx="10715699" cy="1198486"/>
          </a:xfrm>
        </p:spPr>
        <p:txBody>
          <a:bodyPr anchor="t" anchorCtr="0"/>
          <a:lstStyle/>
          <a:p>
            <a:r>
              <a:rPr lang="en-AU" sz="3400" dirty="0" smtClean="0"/>
              <a:t>Methodology </a:t>
            </a:r>
            <a:endParaRPr lang="en-AU" sz="3400" dirty="0"/>
          </a:p>
        </p:txBody>
      </p:sp>
      <p:sp>
        <p:nvSpPr>
          <p:cNvPr id="17" name="TextBox 16"/>
          <p:cNvSpPr txBox="1"/>
          <p:nvPr/>
        </p:nvSpPr>
        <p:spPr>
          <a:xfrm>
            <a:off x="522437" y="2137557"/>
            <a:ext cx="10478968" cy="4555093"/>
          </a:xfrm>
          <a:prstGeom prst="rect">
            <a:avLst/>
          </a:prstGeom>
          <a:noFill/>
        </p:spPr>
        <p:txBody>
          <a:bodyPr wrap="square" rtlCol="0">
            <a:spAutoFit/>
          </a:bodyPr>
          <a:lstStyle/>
          <a:p>
            <a:pPr marL="273050" indent="-273050">
              <a:spcAft>
                <a:spcPts val="600"/>
              </a:spcAft>
              <a:buFont typeface="Arial" pitchFamily="34" charset="0"/>
              <a:buChar char="•"/>
            </a:pPr>
            <a:r>
              <a:rPr lang="en-AU" sz="2000" dirty="0" smtClean="0"/>
              <a:t>The work presented is secondary research that draws on key reputable studies (see </a:t>
            </a:r>
            <a:r>
              <a:rPr lang="en-AU" sz="2000" i="1" dirty="0" smtClean="0">
                <a:solidFill>
                  <a:srgbClr val="004286"/>
                </a:solidFill>
              </a:rPr>
              <a:t>Assumptions, Limitations and References </a:t>
            </a:r>
            <a:r>
              <a:rPr lang="en-AU" sz="2000" dirty="0" smtClean="0"/>
              <a:t>section).</a:t>
            </a:r>
          </a:p>
          <a:p>
            <a:pPr marL="273050" indent="-273050">
              <a:spcAft>
                <a:spcPts val="600"/>
              </a:spcAft>
              <a:buFont typeface="Arial" pitchFamily="34" charset="0"/>
              <a:buChar char="•"/>
            </a:pPr>
            <a:r>
              <a:rPr lang="en-AU" sz="2000" dirty="0" smtClean="0"/>
              <a:t>The research included:</a:t>
            </a:r>
          </a:p>
          <a:p>
            <a:pPr marL="712788" lvl="2" indent="-261938">
              <a:spcAft>
                <a:spcPts val="600"/>
              </a:spcAft>
              <a:buFont typeface="Arial" pitchFamily="34" charset="0"/>
              <a:buChar char="•"/>
            </a:pPr>
            <a:r>
              <a:rPr lang="en-AU" sz="2000" dirty="0" smtClean="0"/>
              <a:t>quantifying the floor space and number of properties within each municipality (&lt;50m</a:t>
            </a:r>
            <a:r>
              <a:rPr lang="en-AU" sz="2000" baseline="30000" dirty="0" smtClean="0"/>
              <a:t>2</a:t>
            </a:r>
            <a:r>
              <a:rPr lang="en-AU" sz="2000" dirty="0" smtClean="0"/>
              <a:t>) using data provided by the </a:t>
            </a:r>
            <a:r>
              <a:rPr lang="en-AU" sz="2000" dirty="0" err="1" smtClean="0"/>
              <a:t>Valuer</a:t>
            </a:r>
            <a:r>
              <a:rPr lang="en-AU" sz="2000" dirty="0" smtClean="0"/>
              <a:t> General Victoria </a:t>
            </a:r>
          </a:p>
          <a:p>
            <a:pPr marL="712788" lvl="2" indent="-261938">
              <a:spcAft>
                <a:spcPts val="600"/>
              </a:spcAft>
              <a:buFont typeface="Arial" pitchFamily="34" charset="0"/>
              <a:buChar char="•"/>
            </a:pPr>
            <a:r>
              <a:rPr lang="en-AU" sz="2000" dirty="0" smtClean="0"/>
              <a:t>a segmentation model of all commercial building stock within each greenhouse alliance’s region</a:t>
            </a:r>
          </a:p>
          <a:p>
            <a:pPr marL="712788" lvl="2" indent="-261938">
              <a:spcAft>
                <a:spcPts val="600"/>
              </a:spcAft>
              <a:buFont typeface="Arial" pitchFamily="34" charset="0"/>
              <a:buChar char="•"/>
            </a:pPr>
            <a:r>
              <a:rPr lang="en-AU" sz="2000" dirty="0" smtClean="0"/>
              <a:t>applying a plausible upgrade scenario (15% additional to business as usual) </a:t>
            </a:r>
          </a:p>
          <a:p>
            <a:pPr marL="712788" lvl="2" indent="-261938">
              <a:spcAft>
                <a:spcPts val="600"/>
              </a:spcAft>
              <a:buFont typeface="Arial" pitchFamily="34" charset="0"/>
              <a:buChar char="•"/>
            </a:pPr>
            <a:r>
              <a:rPr lang="en-AU" sz="2000" dirty="0" smtClean="0"/>
              <a:t>making conservative estimates of the direct capital investment and employment opportunities resulting from a range of energy and resource efficiency opportunities relevant to EUAs.</a:t>
            </a:r>
          </a:p>
          <a:p>
            <a:pPr marL="285750" indent="-285750">
              <a:spcAft>
                <a:spcPts val="600"/>
              </a:spcAft>
              <a:buFont typeface="Arial" panose="020B0604020202020204" pitchFamily="34" charset="0"/>
              <a:buChar char="•"/>
            </a:pPr>
            <a:r>
              <a:rPr lang="en-AU" sz="2000" dirty="0" smtClean="0"/>
              <a:t>The </a:t>
            </a:r>
            <a:r>
              <a:rPr lang="en-AU" sz="2000" dirty="0"/>
              <a:t>analysis and underlying assumptions have been peer-reviewed by the following technical experts</a:t>
            </a:r>
            <a:r>
              <a:rPr lang="en-AU" sz="2000" dirty="0" smtClean="0"/>
              <a:t>: Sustainable Melbourne Fund, ARUP, AECOM.</a:t>
            </a:r>
            <a:endParaRPr lang="en-AU" sz="2000" dirty="0"/>
          </a:p>
        </p:txBody>
      </p:sp>
      <p:pic>
        <p:nvPicPr>
          <p:cNvPr id="6" name="Picture 5" descr="EAGA_logo_LOW RES.jpg"/>
          <p:cNvPicPr>
            <a:picLocks noChangeAspect="1"/>
          </p:cNvPicPr>
          <p:nvPr/>
        </p:nvPicPr>
        <p:blipFill>
          <a:blip r:embed="rId2" cstate="print"/>
          <a:stretch>
            <a:fillRect/>
          </a:stretch>
        </p:blipFill>
        <p:spPr>
          <a:xfrm>
            <a:off x="12111990" y="5525557"/>
            <a:ext cx="711528" cy="814812"/>
          </a:xfrm>
          <a:prstGeom prst="rect">
            <a:avLst/>
          </a:prstGeom>
        </p:spPr>
      </p:pic>
      <p:pic>
        <p:nvPicPr>
          <p:cNvPr id="8" name="Picture 4" descr="N:\Regional Alliances\WAGA\WAGA Logo  small.jpg"/>
          <p:cNvPicPr>
            <a:picLocks noChangeAspect="1" noChangeArrowheads="1"/>
          </p:cNvPicPr>
          <p:nvPr/>
        </p:nvPicPr>
        <p:blipFill>
          <a:blip r:embed="rId3" cstate="print"/>
          <a:srcRect/>
          <a:stretch>
            <a:fillRect/>
          </a:stretch>
        </p:blipFill>
        <p:spPr bwMode="auto">
          <a:xfrm>
            <a:off x="12001537" y="6566713"/>
            <a:ext cx="970919" cy="571504"/>
          </a:xfrm>
          <a:prstGeom prst="rect">
            <a:avLst/>
          </a:prstGeom>
          <a:noFill/>
        </p:spPr>
      </p:pic>
      <p:pic>
        <p:nvPicPr>
          <p:cNvPr id="9" name="Picture 8" descr="N:\Regional Alliances\NEGA\NEGA logo sm.png"/>
          <p:cNvPicPr>
            <a:picLocks noChangeAspect="1" noChangeArrowheads="1"/>
          </p:cNvPicPr>
          <p:nvPr/>
        </p:nvPicPr>
        <p:blipFill>
          <a:blip r:embed="rId4" cstate="print"/>
          <a:srcRect/>
          <a:stretch>
            <a:fillRect/>
          </a:stretch>
        </p:blipFill>
        <p:spPr bwMode="auto">
          <a:xfrm>
            <a:off x="12055857" y="3833925"/>
            <a:ext cx="833973" cy="446771"/>
          </a:xfrm>
          <a:prstGeom prst="rect">
            <a:avLst/>
          </a:prstGeom>
          <a:noFill/>
        </p:spPr>
      </p:pic>
      <p:pic>
        <p:nvPicPr>
          <p:cNvPr id="10" name="Picture 3" descr="N:\Regional Alliances\Goulburn Broken Greenhouse Alliance\GBGA logo sm.png"/>
          <p:cNvPicPr>
            <a:picLocks noChangeAspect="1" noChangeArrowheads="1"/>
          </p:cNvPicPr>
          <p:nvPr/>
        </p:nvPicPr>
        <p:blipFill>
          <a:blip r:embed="rId5" cstate="print"/>
          <a:srcRect/>
          <a:stretch>
            <a:fillRect/>
          </a:stretch>
        </p:blipFill>
        <p:spPr bwMode="auto">
          <a:xfrm>
            <a:off x="12044129" y="4637887"/>
            <a:ext cx="979052" cy="571504"/>
          </a:xfrm>
          <a:prstGeom prst="rect">
            <a:avLst/>
          </a:prstGeom>
          <a:noFill/>
        </p:spPr>
      </p:pic>
    </p:spTree>
    <p:extLst>
      <p:ext uri="{BB962C8B-B14F-4D97-AF65-F5344CB8AC3E}">
        <p14:creationId xmlns:p14="http://schemas.microsoft.com/office/powerpoint/2010/main" val="818283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0019" y="709937"/>
            <a:ext cx="10715699" cy="1198486"/>
          </a:xfrm>
        </p:spPr>
        <p:txBody>
          <a:bodyPr anchor="t" anchorCtr="0"/>
          <a:lstStyle/>
          <a:p>
            <a:r>
              <a:rPr lang="en-AU" sz="3400" dirty="0" smtClean="0"/>
              <a:t>An overview of </a:t>
            </a:r>
            <a:r>
              <a:rPr lang="en-AU" sz="3400" dirty="0" err="1" smtClean="0"/>
              <a:t>EUA</a:t>
            </a:r>
            <a:r>
              <a:rPr lang="en-AU" sz="3400" dirty="0" smtClean="0"/>
              <a:t> finance</a:t>
            </a:r>
            <a:endParaRPr lang="en-AU" sz="3400" dirty="0"/>
          </a:p>
        </p:txBody>
      </p:sp>
      <p:sp>
        <p:nvSpPr>
          <p:cNvPr id="17" name="TextBox 16"/>
          <p:cNvSpPr txBox="1"/>
          <p:nvPr/>
        </p:nvSpPr>
        <p:spPr>
          <a:xfrm>
            <a:off x="522437" y="2137557"/>
            <a:ext cx="10585176" cy="447814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AU" sz="2000" dirty="0" smtClean="0"/>
              <a:t>An </a:t>
            </a:r>
            <a:r>
              <a:rPr lang="en-AU" sz="2000" dirty="0"/>
              <a:t>EUA is a three-party agreement between a building owner (borrower), a financial institution (lender) and a Local Government </a:t>
            </a:r>
            <a:r>
              <a:rPr lang="en-AU" sz="2000" dirty="0" smtClean="0"/>
              <a:t>Authority (LGA).</a:t>
            </a:r>
            <a:endParaRPr lang="en-AU" sz="2000" dirty="0"/>
          </a:p>
          <a:p>
            <a:pPr marL="285750" indent="-285750">
              <a:spcAft>
                <a:spcPts val="600"/>
              </a:spcAft>
              <a:buFont typeface="Arial" panose="020B0604020202020204" pitchFamily="34" charset="0"/>
              <a:buChar char="•"/>
            </a:pPr>
            <a:r>
              <a:rPr lang="en-AU" sz="2000" dirty="0" smtClean="0"/>
              <a:t>A </a:t>
            </a:r>
            <a:r>
              <a:rPr lang="en-AU" sz="2000" dirty="0"/>
              <a:t>loan to the building owner for retrofitting is repaid to the lender via the LGA. The EUA links the loan to the building rather than the building owner, enabling loan repayments to be made through a property charge, just as Council rates are </a:t>
            </a:r>
            <a:r>
              <a:rPr lang="en-AU" sz="2000" dirty="0" smtClean="0"/>
              <a:t>paid.</a:t>
            </a:r>
            <a:endParaRPr lang="en-AU" sz="2000" dirty="0"/>
          </a:p>
          <a:p>
            <a:pPr marL="285750" indent="-285750">
              <a:spcAft>
                <a:spcPts val="600"/>
              </a:spcAft>
              <a:buFont typeface="Arial" panose="020B0604020202020204" pitchFamily="34" charset="0"/>
              <a:buChar char="•"/>
            </a:pPr>
            <a:r>
              <a:rPr lang="en-AU" sz="2000" dirty="0" smtClean="0"/>
              <a:t>The </a:t>
            </a:r>
            <a:r>
              <a:rPr lang="en-AU" sz="2000" dirty="0"/>
              <a:t>property charge can be passed to tenants. This overcomes the ‘split incentive’ faced by landlords who usually have no incentive to invest in efficiency measures because tenants pay the utility </a:t>
            </a:r>
            <a:r>
              <a:rPr lang="en-AU" sz="2000" dirty="0" smtClean="0"/>
              <a:t>bills. </a:t>
            </a:r>
            <a:endParaRPr lang="en-AU" sz="2000" dirty="0"/>
          </a:p>
          <a:p>
            <a:pPr marL="285750" indent="-285750">
              <a:spcAft>
                <a:spcPts val="600"/>
              </a:spcAft>
              <a:buFont typeface="Arial" panose="020B0604020202020204" pitchFamily="34" charset="0"/>
              <a:buChar char="•"/>
            </a:pPr>
            <a:r>
              <a:rPr lang="en-AU" sz="2000" dirty="0" smtClean="0"/>
              <a:t>Lenders </a:t>
            </a:r>
            <a:r>
              <a:rPr lang="en-AU" sz="2000" dirty="0"/>
              <a:t>benefit from greater loan security and therefore offer attractive </a:t>
            </a:r>
            <a:r>
              <a:rPr lang="en-AU" sz="2000" dirty="0" smtClean="0"/>
              <a:t>terms.</a:t>
            </a:r>
            <a:endParaRPr lang="en-AU" sz="2000" dirty="0"/>
          </a:p>
          <a:p>
            <a:pPr marL="285750" indent="-285750">
              <a:spcAft>
                <a:spcPts val="600"/>
              </a:spcAft>
              <a:buFont typeface="Arial" panose="020B0604020202020204" pitchFamily="34" charset="0"/>
              <a:buChar char="•"/>
            </a:pPr>
            <a:r>
              <a:rPr lang="en-AU" sz="2000" dirty="0" smtClean="0"/>
              <a:t>Property </a:t>
            </a:r>
            <a:r>
              <a:rPr lang="en-AU" sz="2000" dirty="0"/>
              <a:t>owners benefit because the loan eliminates the need for upfront expenditure to undertake facility </a:t>
            </a:r>
            <a:r>
              <a:rPr lang="en-AU" sz="2000" dirty="0" smtClean="0"/>
              <a:t>upgrades.</a:t>
            </a:r>
            <a:endParaRPr lang="en-AU" sz="2000" dirty="0"/>
          </a:p>
          <a:p>
            <a:pPr marL="285750" indent="-285750">
              <a:spcAft>
                <a:spcPts val="600"/>
              </a:spcAft>
              <a:buFont typeface="Arial" panose="020B0604020202020204" pitchFamily="34" charset="0"/>
              <a:buChar char="•"/>
            </a:pPr>
            <a:r>
              <a:rPr lang="en-AU" sz="2000" dirty="0" smtClean="0"/>
              <a:t>Tenants </a:t>
            </a:r>
            <a:r>
              <a:rPr lang="en-AU" sz="2000" dirty="0"/>
              <a:t>benefit from reduced operating costs, offsetting the property </a:t>
            </a:r>
            <a:r>
              <a:rPr lang="en-AU" sz="2000" dirty="0" smtClean="0"/>
              <a:t>charge</a:t>
            </a:r>
            <a:r>
              <a:rPr lang="en-AU" sz="2000" dirty="0"/>
              <a:t> </a:t>
            </a:r>
            <a:r>
              <a:rPr lang="en-AU" sz="2000" dirty="0" smtClean="0"/>
              <a:t>(see explanatory </a:t>
            </a:r>
            <a:r>
              <a:rPr lang="en-AU" sz="2000" dirty="0" smtClean="0">
                <a:hlinkClick r:id="rId2"/>
              </a:rPr>
              <a:t>video</a:t>
            </a:r>
            <a:r>
              <a:rPr lang="en-AU" sz="2000" dirty="0" smtClean="0"/>
              <a:t>)</a:t>
            </a:r>
          </a:p>
        </p:txBody>
      </p:sp>
      <p:pic>
        <p:nvPicPr>
          <p:cNvPr id="6" name="Picture 5" descr="EAGA_logo_LOW RES.jpg"/>
          <p:cNvPicPr>
            <a:picLocks noChangeAspect="1"/>
          </p:cNvPicPr>
          <p:nvPr/>
        </p:nvPicPr>
        <p:blipFill>
          <a:blip r:embed="rId3" cstate="print"/>
          <a:stretch>
            <a:fillRect/>
          </a:stretch>
        </p:blipFill>
        <p:spPr>
          <a:xfrm>
            <a:off x="12111990" y="5525557"/>
            <a:ext cx="711528" cy="814812"/>
          </a:xfrm>
          <a:prstGeom prst="rect">
            <a:avLst/>
          </a:prstGeom>
        </p:spPr>
      </p:pic>
      <p:pic>
        <p:nvPicPr>
          <p:cNvPr id="8" name="Picture 4" descr="N:\Regional Alliances\WAGA\WAGA Logo  small.jpg"/>
          <p:cNvPicPr>
            <a:picLocks noChangeAspect="1" noChangeArrowheads="1"/>
          </p:cNvPicPr>
          <p:nvPr/>
        </p:nvPicPr>
        <p:blipFill>
          <a:blip r:embed="rId4" cstate="print"/>
          <a:srcRect/>
          <a:stretch>
            <a:fillRect/>
          </a:stretch>
        </p:blipFill>
        <p:spPr bwMode="auto">
          <a:xfrm>
            <a:off x="12001537" y="6566713"/>
            <a:ext cx="970919" cy="571504"/>
          </a:xfrm>
          <a:prstGeom prst="rect">
            <a:avLst/>
          </a:prstGeom>
          <a:noFill/>
        </p:spPr>
      </p:pic>
      <p:pic>
        <p:nvPicPr>
          <p:cNvPr id="9" name="Picture 8" descr="N:\Regional Alliances\NEGA\NEGA logo sm.png"/>
          <p:cNvPicPr>
            <a:picLocks noChangeAspect="1" noChangeArrowheads="1"/>
          </p:cNvPicPr>
          <p:nvPr/>
        </p:nvPicPr>
        <p:blipFill>
          <a:blip r:embed="rId5" cstate="print"/>
          <a:srcRect/>
          <a:stretch>
            <a:fillRect/>
          </a:stretch>
        </p:blipFill>
        <p:spPr bwMode="auto">
          <a:xfrm>
            <a:off x="12055857" y="3833925"/>
            <a:ext cx="833973" cy="446771"/>
          </a:xfrm>
          <a:prstGeom prst="rect">
            <a:avLst/>
          </a:prstGeom>
          <a:noFill/>
        </p:spPr>
      </p:pic>
      <p:pic>
        <p:nvPicPr>
          <p:cNvPr id="10" name="Picture 3" descr="N:\Regional Alliances\Goulburn Broken Greenhouse Alliance\GBGA logo sm.png"/>
          <p:cNvPicPr>
            <a:picLocks noChangeAspect="1" noChangeArrowheads="1"/>
          </p:cNvPicPr>
          <p:nvPr/>
        </p:nvPicPr>
        <p:blipFill>
          <a:blip r:embed="rId6" cstate="print"/>
          <a:srcRect/>
          <a:stretch>
            <a:fillRect/>
          </a:stretch>
        </p:blipFill>
        <p:spPr bwMode="auto">
          <a:xfrm>
            <a:off x="12044129" y="4637887"/>
            <a:ext cx="979052" cy="571504"/>
          </a:xfrm>
          <a:prstGeom prst="rect">
            <a:avLst/>
          </a:prstGeom>
          <a:noFill/>
        </p:spPr>
      </p:pic>
    </p:spTree>
    <p:extLst>
      <p:ext uri="{BB962C8B-B14F-4D97-AF65-F5344CB8AC3E}">
        <p14:creationId xmlns:p14="http://schemas.microsoft.com/office/powerpoint/2010/main" val="2716343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0019" y="565921"/>
            <a:ext cx="10715699" cy="1428760"/>
          </a:xfrm>
        </p:spPr>
        <p:txBody>
          <a:bodyPr/>
          <a:lstStyle/>
          <a:p>
            <a:r>
              <a:rPr lang="en-AU" sz="3400" dirty="0"/>
              <a:t>EUA finance can unlock </a:t>
            </a:r>
            <a:r>
              <a:rPr lang="en-AU" sz="3400" dirty="0" smtClean="0"/>
              <a:t>+$4.5B </a:t>
            </a:r>
            <a:r>
              <a:rPr lang="en-AU" sz="3400" dirty="0"/>
              <a:t>of investment and create </a:t>
            </a:r>
            <a:r>
              <a:rPr lang="en-AU" sz="3400" dirty="0" smtClean="0"/>
              <a:t>+18,000 </a:t>
            </a:r>
            <a:r>
              <a:rPr lang="en-AU" sz="3400" dirty="0"/>
              <a:t>jobs across Victoria </a:t>
            </a:r>
          </a:p>
        </p:txBody>
      </p:sp>
      <p:sp>
        <p:nvSpPr>
          <p:cNvPr id="17" name="TextBox 16"/>
          <p:cNvSpPr txBox="1"/>
          <p:nvPr/>
        </p:nvSpPr>
        <p:spPr>
          <a:xfrm>
            <a:off x="714333" y="6092906"/>
            <a:ext cx="10501386" cy="830997"/>
          </a:xfrm>
          <a:prstGeom prst="rect">
            <a:avLst/>
          </a:prstGeom>
          <a:noFill/>
        </p:spPr>
        <p:txBody>
          <a:bodyPr wrap="square" rtlCol="0">
            <a:spAutoFit/>
          </a:bodyPr>
          <a:lstStyle/>
          <a:p>
            <a:r>
              <a:rPr lang="en-AU" sz="1600" dirty="0" smtClean="0"/>
              <a:t>Establishing </a:t>
            </a:r>
            <a:r>
              <a:rPr lang="en-AU" sz="1600" dirty="0" err="1" smtClean="0"/>
              <a:t>EUA</a:t>
            </a:r>
            <a:r>
              <a:rPr lang="en-AU" sz="1600" dirty="0" smtClean="0"/>
              <a:t> finance beyond the City of Melbourne provides an opportunity to reduce the risks for building owners and tenants from increasing energy costs, deliver low cost abatement within the buildings sector, stimulate investment and grow the local building retrofit industry</a:t>
            </a:r>
            <a:r>
              <a:rPr lang="en-AU" dirty="0" smtClean="0"/>
              <a:t>.</a:t>
            </a:r>
            <a:endParaRPr lang="en-AU" dirty="0"/>
          </a:p>
        </p:txBody>
      </p:sp>
      <p:sp>
        <p:nvSpPr>
          <p:cNvPr id="19" name="Line Callout 2 18"/>
          <p:cNvSpPr/>
          <p:nvPr/>
        </p:nvSpPr>
        <p:spPr bwMode="auto">
          <a:xfrm>
            <a:off x="5612017" y="2124447"/>
            <a:ext cx="5746578" cy="3769393"/>
          </a:xfrm>
          <a:prstGeom prst="borderCallout2">
            <a:avLst>
              <a:gd name="adj1" fmla="val 49379"/>
              <a:gd name="adj2" fmla="val -38"/>
              <a:gd name="adj3" fmla="val 55005"/>
              <a:gd name="adj4" fmla="val -13369"/>
              <a:gd name="adj5" fmla="val 54466"/>
              <a:gd name="adj6" fmla="val -12672"/>
            </a:avLst>
          </a:prstGeom>
          <a:no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ea typeface="ＭＳ Ｐゴシック" pitchFamily="84" charset="-128"/>
            </a:endParaRPr>
          </a:p>
        </p:txBody>
      </p:sp>
      <p:graphicFrame>
        <p:nvGraphicFramePr>
          <p:cNvPr id="22" name="Chart 21"/>
          <p:cNvGraphicFramePr/>
          <p:nvPr>
            <p:extLst>
              <p:ext uri="{D42A27DB-BD31-4B8C-83A1-F6EECF244321}">
                <p14:modId xmlns:p14="http://schemas.microsoft.com/office/powerpoint/2010/main" val="2864205501"/>
              </p:ext>
            </p:extLst>
          </p:nvPr>
        </p:nvGraphicFramePr>
        <p:xfrm>
          <a:off x="5643555" y="2137557"/>
          <a:ext cx="5725300" cy="37993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a:graphicFrameLocks/>
          </p:cNvGraphicFramePr>
          <p:nvPr>
            <p:extLst>
              <p:ext uri="{D42A27DB-BD31-4B8C-83A1-F6EECF244321}">
                <p14:modId xmlns:p14="http://schemas.microsoft.com/office/powerpoint/2010/main" val="1146993272"/>
              </p:ext>
            </p:extLst>
          </p:nvPr>
        </p:nvGraphicFramePr>
        <p:xfrm>
          <a:off x="357143" y="2137557"/>
          <a:ext cx="5130949" cy="4032448"/>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p:cNvSpPr txBox="1"/>
          <p:nvPr/>
        </p:nvSpPr>
        <p:spPr>
          <a:xfrm>
            <a:off x="2143093" y="5423705"/>
            <a:ext cx="3500462" cy="215444"/>
          </a:xfrm>
          <a:prstGeom prst="rect">
            <a:avLst/>
          </a:prstGeom>
          <a:noFill/>
        </p:spPr>
        <p:txBody>
          <a:bodyPr wrap="square" rtlCol="0">
            <a:spAutoFit/>
          </a:bodyPr>
          <a:lstStyle/>
          <a:p>
            <a:r>
              <a:rPr lang="en-AU" sz="800" dirty="0" smtClean="0"/>
              <a:t>City of Melbourne                      All other municipalities</a:t>
            </a:r>
            <a:endParaRPr lang="en-AU" sz="800" dirty="0"/>
          </a:p>
        </p:txBody>
      </p:sp>
      <p:pic>
        <p:nvPicPr>
          <p:cNvPr id="10" name="Picture 9" descr="EAGA_logo_LOW RES.jpg"/>
          <p:cNvPicPr>
            <a:picLocks noChangeAspect="1"/>
          </p:cNvPicPr>
          <p:nvPr/>
        </p:nvPicPr>
        <p:blipFill>
          <a:blip r:embed="rId4" cstate="print"/>
          <a:stretch>
            <a:fillRect/>
          </a:stretch>
        </p:blipFill>
        <p:spPr>
          <a:xfrm>
            <a:off x="12111990" y="5525557"/>
            <a:ext cx="711528" cy="814812"/>
          </a:xfrm>
          <a:prstGeom prst="rect">
            <a:avLst/>
          </a:prstGeom>
        </p:spPr>
      </p:pic>
      <p:pic>
        <p:nvPicPr>
          <p:cNvPr id="11" name="Picture 4" descr="N:\Regional Alliances\WAGA\WAGA Logo  small.jpg"/>
          <p:cNvPicPr>
            <a:picLocks noChangeAspect="1" noChangeArrowheads="1"/>
          </p:cNvPicPr>
          <p:nvPr/>
        </p:nvPicPr>
        <p:blipFill>
          <a:blip r:embed="rId5" cstate="print"/>
          <a:srcRect/>
          <a:stretch>
            <a:fillRect/>
          </a:stretch>
        </p:blipFill>
        <p:spPr bwMode="auto">
          <a:xfrm>
            <a:off x="12001537" y="6566713"/>
            <a:ext cx="970919" cy="571504"/>
          </a:xfrm>
          <a:prstGeom prst="rect">
            <a:avLst/>
          </a:prstGeom>
          <a:noFill/>
        </p:spPr>
      </p:pic>
      <p:pic>
        <p:nvPicPr>
          <p:cNvPr id="12" name="Picture 11" descr="N:\Regional Alliances\NEGA\NEGA logo sm.png"/>
          <p:cNvPicPr>
            <a:picLocks noChangeAspect="1" noChangeArrowheads="1"/>
          </p:cNvPicPr>
          <p:nvPr/>
        </p:nvPicPr>
        <p:blipFill>
          <a:blip r:embed="rId6" cstate="print"/>
          <a:srcRect/>
          <a:stretch>
            <a:fillRect/>
          </a:stretch>
        </p:blipFill>
        <p:spPr bwMode="auto">
          <a:xfrm>
            <a:off x="12055857" y="3833925"/>
            <a:ext cx="833973" cy="446771"/>
          </a:xfrm>
          <a:prstGeom prst="rect">
            <a:avLst/>
          </a:prstGeom>
          <a:noFill/>
        </p:spPr>
      </p:pic>
      <p:pic>
        <p:nvPicPr>
          <p:cNvPr id="13" name="Picture 3" descr="N:\Regional Alliances\Goulburn Broken Greenhouse Alliance\GBGA logo sm.png"/>
          <p:cNvPicPr>
            <a:picLocks noChangeAspect="1" noChangeArrowheads="1"/>
          </p:cNvPicPr>
          <p:nvPr/>
        </p:nvPicPr>
        <p:blipFill>
          <a:blip r:embed="rId7" cstate="print"/>
          <a:srcRect/>
          <a:stretch>
            <a:fillRect/>
          </a:stretch>
        </p:blipFill>
        <p:spPr bwMode="auto">
          <a:xfrm>
            <a:off x="12044129" y="4637887"/>
            <a:ext cx="979052" cy="571504"/>
          </a:xfrm>
          <a:prstGeom prst="rect">
            <a:avLst/>
          </a:prstGeom>
          <a:noFill/>
        </p:spPr>
      </p:pic>
    </p:spTree>
    <p:extLst>
      <p:ext uri="{BB962C8B-B14F-4D97-AF65-F5344CB8AC3E}">
        <p14:creationId xmlns:p14="http://schemas.microsoft.com/office/powerpoint/2010/main" val="1542930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14333" y="6092906"/>
            <a:ext cx="10501386" cy="830997"/>
          </a:xfrm>
          <a:prstGeom prst="rect">
            <a:avLst/>
          </a:prstGeom>
          <a:noFill/>
        </p:spPr>
        <p:txBody>
          <a:bodyPr wrap="square" rtlCol="0">
            <a:spAutoFit/>
          </a:bodyPr>
          <a:lstStyle/>
          <a:p>
            <a:r>
              <a:rPr lang="en-AU" sz="1600" dirty="0" smtClean="0"/>
              <a:t>Estimates for the City of Melbourne vary significantly.  </a:t>
            </a:r>
            <a:r>
              <a:rPr lang="en-AU" sz="1600" dirty="0" smtClean="0">
                <a:hlinkClick r:id="rId2"/>
              </a:rPr>
              <a:t>Deloitte’s report on the 1200 Buildings Program </a:t>
            </a:r>
            <a:r>
              <a:rPr lang="en-AU" sz="1600" dirty="0" smtClean="0"/>
              <a:t>used a more ambitious upgrade scenario (70% of all commercial offices) and estimated the investment potential at ~$2B and 8,000 jobs. Under either scenario, municipalities beyond Melbourne’s CBD stand to benefit from EUA finance.  </a:t>
            </a:r>
          </a:p>
        </p:txBody>
      </p:sp>
      <p:graphicFrame>
        <p:nvGraphicFramePr>
          <p:cNvPr id="15" name="Chart 14"/>
          <p:cNvGraphicFramePr>
            <a:graphicFrameLocks/>
          </p:cNvGraphicFramePr>
          <p:nvPr>
            <p:extLst>
              <p:ext uri="{D42A27DB-BD31-4B8C-83A1-F6EECF244321}">
                <p14:modId xmlns:p14="http://schemas.microsoft.com/office/powerpoint/2010/main" val="146344199"/>
              </p:ext>
            </p:extLst>
          </p:nvPr>
        </p:nvGraphicFramePr>
        <p:xfrm>
          <a:off x="5923037" y="2196455"/>
          <a:ext cx="5643602" cy="3960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a:graphicFrameLocks/>
          </p:cNvGraphicFramePr>
          <p:nvPr>
            <p:extLst>
              <p:ext uri="{D42A27DB-BD31-4B8C-83A1-F6EECF244321}">
                <p14:modId xmlns:p14="http://schemas.microsoft.com/office/powerpoint/2010/main" val="2616416802"/>
              </p:ext>
            </p:extLst>
          </p:nvPr>
        </p:nvGraphicFramePr>
        <p:xfrm>
          <a:off x="810469" y="2196455"/>
          <a:ext cx="4968552" cy="3888432"/>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6"/>
          <p:cNvSpPr>
            <a:spLocks noGrp="1"/>
          </p:cNvSpPr>
          <p:nvPr>
            <p:ph type="title"/>
          </p:nvPr>
        </p:nvSpPr>
        <p:spPr>
          <a:xfrm>
            <a:off x="500019" y="565921"/>
            <a:ext cx="10715699" cy="1428760"/>
          </a:xfrm>
        </p:spPr>
        <p:txBody>
          <a:bodyPr/>
          <a:lstStyle/>
          <a:p>
            <a:r>
              <a:rPr lang="en-AU" sz="3400" dirty="0" smtClean="0"/>
              <a:t>Beyond the City, EUA finance can unlock +$800M of investment and +3,200 jobs across NAGA</a:t>
            </a:r>
            <a:endParaRPr lang="en-AU" sz="3400" dirty="0"/>
          </a:p>
        </p:txBody>
      </p:sp>
      <p:pic>
        <p:nvPicPr>
          <p:cNvPr id="8" name="Picture 7" descr="EAGA_logo_LOW RES.jpg"/>
          <p:cNvPicPr>
            <a:picLocks noChangeAspect="1"/>
          </p:cNvPicPr>
          <p:nvPr/>
        </p:nvPicPr>
        <p:blipFill>
          <a:blip r:embed="rId5" cstate="print"/>
          <a:stretch>
            <a:fillRect/>
          </a:stretch>
        </p:blipFill>
        <p:spPr>
          <a:xfrm>
            <a:off x="12111990" y="5525557"/>
            <a:ext cx="711528" cy="814812"/>
          </a:xfrm>
          <a:prstGeom prst="rect">
            <a:avLst/>
          </a:prstGeom>
        </p:spPr>
      </p:pic>
      <p:pic>
        <p:nvPicPr>
          <p:cNvPr id="9" name="Picture 4" descr="N:\Regional Alliances\WAGA\WAGA Logo  small.jpg"/>
          <p:cNvPicPr>
            <a:picLocks noChangeAspect="1" noChangeArrowheads="1"/>
          </p:cNvPicPr>
          <p:nvPr/>
        </p:nvPicPr>
        <p:blipFill>
          <a:blip r:embed="rId6" cstate="print"/>
          <a:srcRect/>
          <a:stretch>
            <a:fillRect/>
          </a:stretch>
        </p:blipFill>
        <p:spPr bwMode="auto">
          <a:xfrm>
            <a:off x="12001537" y="6566713"/>
            <a:ext cx="970919" cy="571504"/>
          </a:xfrm>
          <a:prstGeom prst="rect">
            <a:avLst/>
          </a:prstGeom>
          <a:noFill/>
        </p:spPr>
      </p:pic>
      <p:pic>
        <p:nvPicPr>
          <p:cNvPr id="10" name="Picture 9" descr="N:\Regional Alliances\NEGA\NEGA logo sm.png"/>
          <p:cNvPicPr>
            <a:picLocks noChangeAspect="1" noChangeArrowheads="1"/>
          </p:cNvPicPr>
          <p:nvPr/>
        </p:nvPicPr>
        <p:blipFill>
          <a:blip r:embed="rId7" cstate="print"/>
          <a:srcRect/>
          <a:stretch>
            <a:fillRect/>
          </a:stretch>
        </p:blipFill>
        <p:spPr bwMode="auto">
          <a:xfrm>
            <a:off x="12055857" y="3833925"/>
            <a:ext cx="833973" cy="446771"/>
          </a:xfrm>
          <a:prstGeom prst="rect">
            <a:avLst/>
          </a:prstGeom>
          <a:noFill/>
        </p:spPr>
      </p:pic>
      <p:pic>
        <p:nvPicPr>
          <p:cNvPr id="11" name="Picture 3" descr="N:\Regional Alliances\Goulburn Broken Greenhouse Alliance\GBGA logo sm.png"/>
          <p:cNvPicPr>
            <a:picLocks noChangeAspect="1" noChangeArrowheads="1"/>
          </p:cNvPicPr>
          <p:nvPr/>
        </p:nvPicPr>
        <p:blipFill>
          <a:blip r:embed="rId8" cstate="print"/>
          <a:srcRect/>
          <a:stretch>
            <a:fillRect/>
          </a:stretch>
        </p:blipFill>
        <p:spPr bwMode="auto">
          <a:xfrm>
            <a:off x="12044129" y="4637887"/>
            <a:ext cx="979052" cy="571504"/>
          </a:xfrm>
          <a:prstGeom prst="rect">
            <a:avLst/>
          </a:prstGeom>
          <a:noFill/>
        </p:spPr>
      </p:pic>
    </p:spTree>
    <p:extLst>
      <p:ext uri="{BB962C8B-B14F-4D97-AF65-F5344CB8AC3E}">
        <p14:creationId xmlns:p14="http://schemas.microsoft.com/office/powerpoint/2010/main" val="1542930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0019" y="565921"/>
            <a:ext cx="10715699" cy="1428760"/>
          </a:xfrm>
        </p:spPr>
        <p:txBody>
          <a:bodyPr/>
          <a:lstStyle/>
          <a:p>
            <a:r>
              <a:rPr lang="en-AU" sz="3400" dirty="0"/>
              <a:t>EUA finance can unlock </a:t>
            </a:r>
            <a:r>
              <a:rPr lang="en-AU" sz="3400" dirty="0" smtClean="0"/>
              <a:t>over $700M </a:t>
            </a:r>
            <a:r>
              <a:rPr lang="en-AU" sz="3400" dirty="0"/>
              <a:t>of investment and create </a:t>
            </a:r>
            <a:r>
              <a:rPr lang="en-AU" sz="3400" dirty="0" smtClean="0"/>
              <a:t>+2,800 </a:t>
            </a:r>
            <a:r>
              <a:rPr lang="en-AU" sz="3400" dirty="0"/>
              <a:t>jobs across </a:t>
            </a:r>
            <a:r>
              <a:rPr lang="en-AU" sz="3400" dirty="0" smtClean="0"/>
              <a:t>the EAGA Region </a:t>
            </a:r>
            <a:endParaRPr lang="en-AU" sz="3400" dirty="0"/>
          </a:p>
        </p:txBody>
      </p:sp>
      <p:sp>
        <p:nvSpPr>
          <p:cNvPr id="17" name="TextBox 16"/>
          <p:cNvSpPr txBox="1"/>
          <p:nvPr/>
        </p:nvSpPr>
        <p:spPr>
          <a:xfrm>
            <a:off x="714333" y="6092906"/>
            <a:ext cx="10501386" cy="1046440"/>
          </a:xfrm>
          <a:prstGeom prst="rect">
            <a:avLst/>
          </a:prstGeom>
          <a:noFill/>
        </p:spPr>
        <p:txBody>
          <a:bodyPr wrap="square" rtlCol="0">
            <a:spAutoFit/>
          </a:bodyPr>
          <a:lstStyle/>
          <a:p>
            <a:r>
              <a:rPr lang="en-AU" sz="1600" dirty="0" smtClean="0"/>
              <a:t>EAGA’s region covers approximately 3,000km2, extending from densely populated urban areas in the west to less populated rural areas in the east. The industrial areas in Knox, Maroondah and Monash are a major contributor to Victoria’s manufacturing sector and could enjoy significant productivity outcomes through building upgrades.</a:t>
            </a:r>
          </a:p>
          <a:p>
            <a:endParaRPr lang="en-AU" dirty="0"/>
          </a:p>
        </p:txBody>
      </p:sp>
      <p:graphicFrame>
        <p:nvGraphicFramePr>
          <p:cNvPr id="16" name="Chart 15"/>
          <p:cNvGraphicFramePr/>
          <p:nvPr>
            <p:extLst>
              <p:ext uri="{D42A27DB-BD31-4B8C-83A1-F6EECF244321}">
                <p14:modId xmlns:p14="http://schemas.microsoft.com/office/powerpoint/2010/main" val="2004741176"/>
              </p:ext>
            </p:extLst>
          </p:nvPr>
        </p:nvGraphicFramePr>
        <p:xfrm>
          <a:off x="666453" y="2340471"/>
          <a:ext cx="4977102" cy="3571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a:graphicFrameLocks/>
          </p:cNvGraphicFramePr>
          <p:nvPr>
            <p:extLst>
              <p:ext uri="{D42A27DB-BD31-4B8C-83A1-F6EECF244321}">
                <p14:modId xmlns:p14="http://schemas.microsoft.com/office/powerpoint/2010/main" val="2756519814"/>
              </p:ext>
            </p:extLst>
          </p:nvPr>
        </p:nvGraphicFramePr>
        <p:xfrm>
          <a:off x="714333" y="2208995"/>
          <a:ext cx="5120548" cy="39203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p:cNvGraphicFramePr>
            <a:graphicFrameLocks/>
          </p:cNvGraphicFramePr>
          <p:nvPr>
            <p:extLst>
              <p:ext uri="{D42A27DB-BD31-4B8C-83A1-F6EECF244321}">
                <p14:modId xmlns:p14="http://schemas.microsoft.com/office/powerpoint/2010/main" val="2606425032"/>
              </p:ext>
            </p:extLst>
          </p:nvPr>
        </p:nvGraphicFramePr>
        <p:xfrm>
          <a:off x="5929307" y="2208995"/>
          <a:ext cx="5832648" cy="4104456"/>
        </p:xfrm>
        <a:graphic>
          <a:graphicData uri="http://schemas.openxmlformats.org/drawingml/2006/chart">
            <c:chart xmlns:c="http://schemas.openxmlformats.org/drawingml/2006/chart" xmlns:r="http://schemas.openxmlformats.org/officeDocument/2006/relationships" r:id="rId5"/>
          </a:graphicData>
        </a:graphic>
      </p:graphicFrame>
      <p:pic>
        <p:nvPicPr>
          <p:cNvPr id="9" name="Picture 8" descr="EAGA_logo_LOW RES.jpg"/>
          <p:cNvPicPr>
            <a:picLocks noChangeAspect="1"/>
          </p:cNvPicPr>
          <p:nvPr/>
        </p:nvPicPr>
        <p:blipFill>
          <a:blip r:embed="rId6" cstate="print"/>
          <a:stretch>
            <a:fillRect/>
          </a:stretch>
        </p:blipFill>
        <p:spPr>
          <a:xfrm>
            <a:off x="12111990" y="5525557"/>
            <a:ext cx="711528" cy="814812"/>
          </a:xfrm>
          <a:prstGeom prst="rect">
            <a:avLst/>
          </a:prstGeom>
        </p:spPr>
      </p:pic>
      <p:pic>
        <p:nvPicPr>
          <p:cNvPr id="10" name="Picture 4" descr="N:\Regional Alliances\WAGA\WAGA Logo  small.jpg"/>
          <p:cNvPicPr>
            <a:picLocks noChangeAspect="1" noChangeArrowheads="1"/>
          </p:cNvPicPr>
          <p:nvPr/>
        </p:nvPicPr>
        <p:blipFill>
          <a:blip r:embed="rId7" cstate="print"/>
          <a:srcRect/>
          <a:stretch>
            <a:fillRect/>
          </a:stretch>
        </p:blipFill>
        <p:spPr bwMode="auto">
          <a:xfrm>
            <a:off x="12001537" y="6566713"/>
            <a:ext cx="970919" cy="571504"/>
          </a:xfrm>
          <a:prstGeom prst="rect">
            <a:avLst/>
          </a:prstGeom>
          <a:noFill/>
        </p:spPr>
      </p:pic>
      <p:pic>
        <p:nvPicPr>
          <p:cNvPr id="11" name="Picture 10" descr="N:\Regional Alliances\NEGA\NEGA logo sm.png"/>
          <p:cNvPicPr>
            <a:picLocks noChangeAspect="1" noChangeArrowheads="1"/>
          </p:cNvPicPr>
          <p:nvPr/>
        </p:nvPicPr>
        <p:blipFill>
          <a:blip r:embed="rId8" cstate="print"/>
          <a:srcRect/>
          <a:stretch>
            <a:fillRect/>
          </a:stretch>
        </p:blipFill>
        <p:spPr bwMode="auto">
          <a:xfrm>
            <a:off x="12055857" y="3833925"/>
            <a:ext cx="833973" cy="446771"/>
          </a:xfrm>
          <a:prstGeom prst="rect">
            <a:avLst/>
          </a:prstGeom>
          <a:noFill/>
        </p:spPr>
      </p:pic>
      <p:pic>
        <p:nvPicPr>
          <p:cNvPr id="12" name="Picture 3" descr="N:\Regional Alliances\Goulburn Broken Greenhouse Alliance\GBGA logo sm.png"/>
          <p:cNvPicPr>
            <a:picLocks noChangeAspect="1" noChangeArrowheads="1"/>
          </p:cNvPicPr>
          <p:nvPr/>
        </p:nvPicPr>
        <p:blipFill>
          <a:blip r:embed="rId9" cstate="print"/>
          <a:srcRect/>
          <a:stretch>
            <a:fillRect/>
          </a:stretch>
        </p:blipFill>
        <p:spPr bwMode="auto">
          <a:xfrm>
            <a:off x="12044129" y="4637887"/>
            <a:ext cx="979052" cy="571504"/>
          </a:xfrm>
          <a:prstGeom prst="rect">
            <a:avLst/>
          </a:prstGeom>
          <a:noFill/>
        </p:spPr>
      </p:pic>
    </p:spTree>
    <p:extLst>
      <p:ext uri="{BB962C8B-B14F-4D97-AF65-F5344CB8AC3E}">
        <p14:creationId xmlns:p14="http://schemas.microsoft.com/office/powerpoint/2010/main" val="1542930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3006</TotalTime>
  <Words>2238</Words>
  <Application>Microsoft Office PowerPoint</Application>
  <PresentationFormat>Custom</PresentationFormat>
  <Paragraphs>199</Paragraphs>
  <Slides>22</Slides>
  <Notes>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blank</vt:lpstr>
      <vt:lpstr>EUA Finance for the Regions:  The economic benefits of retrofitting Victoria’s building stock through Environmental Upgrade Agreements   January 2014</vt:lpstr>
      <vt:lpstr>Contents</vt:lpstr>
      <vt:lpstr>Summary </vt:lpstr>
      <vt:lpstr>Objectives and Scope </vt:lpstr>
      <vt:lpstr>Methodology </vt:lpstr>
      <vt:lpstr>An overview of EUA finance</vt:lpstr>
      <vt:lpstr>EUA finance can unlock +$4.5B of investment and create +18,000 jobs across Victoria </vt:lpstr>
      <vt:lpstr>Beyond the City, EUA finance can unlock +$800M of investment and +3,200 jobs across NAGA</vt:lpstr>
      <vt:lpstr>EUA finance can unlock over $700M of investment and create +2,800 jobs across the EAGA Region </vt:lpstr>
      <vt:lpstr>In the SECCCA region, EUA finance can unlock over $880M of investment and create +3,500 jobs </vt:lpstr>
      <vt:lpstr>EUA finance can unlock over $1.1B of investment and create +4,700 jobs across the WAGA Region </vt:lpstr>
      <vt:lpstr>EUA finance could unlock over $200M of direct investment and create +800 jobs in Central Victoria</vt:lpstr>
      <vt:lpstr>Within the GBGA region, EUA finance can unlock over $100M of investment and create +430 jobs</vt:lpstr>
      <vt:lpstr>Within the GCCN region, EUA finance could deliver $130M of investment and 530 jobs </vt:lpstr>
      <vt:lpstr>Within the NEGHA region, EUA finance can unlock almost $84M of investment and create +330 jobs</vt:lpstr>
      <vt:lpstr>Within the SWSP region EUA finance can unlock more than $77M of investment and create +310 jobs</vt:lpstr>
      <vt:lpstr>Within the WMSA region EUA finance can unlock more than $30M of investment and create +120 jobs</vt:lpstr>
      <vt:lpstr>Case Study: Baptcare </vt:lpstr>
      <vt:lpstr>Progress to date and the outlook for the regions</vt:lpstr>
      <vt:lpstr>Recommendations for Local Government</vt:lpstr>
      <vt:lpstr>Assumptions, Limitations and References</vt:lpstr>
      <vt:lpstr>Further information</vt:lpstr>
    </vt:vector>
  </TitlesOfParts>
  <Company>Maroondah City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smckenry</dc:creator>
  <cp:lastModifiedBy>fmacdonald</cp:lastModifiedBy>
  <cp:revision>230</cp:revision>
  <dcterms:created xsi:type="dcterms:W3CDTF">2013-10-29T03:19:18Z</dcterms:created>
  <dcterms:modified xsi:type="dcterms:W3CDTF">2014-02-09T21:58:19Z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A720892</vt:lpwstr>
  </property>
  <property fmtid="{D5CDD505-2E9C-101B-9397-08002B2CF9AE}" pid="4" name="Objective-Title">
    <vt:lpwstr>WAGA - Environmental Upgrades - EUA Finance for the Regions Report - 2014-01-30</vt:lpwstr>
  </property>
  <property fmtid="{D5CDD505-2E9C-101B-9397-08002B2CF9AE}" pid="5" name="Objective-Comment">
    <vt:lpwstr/>
  </property>
  <property fmtid="{D5CDD505-2E9C-101B-9397-08002B2CF9AE}" pid="6" name="Objective-CreationStamp">
    <vt:filetime>2014-05-12T01:35:34Z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2014-11-10T05:15:52Z</vt:filetime>
  </property>
  <property fmtid="{D5CDD505-2E9C-101B-9397-08002B2CF9AE}" pid="10" name="Objective-ModificationStamp">
    <vt:filetime>2014-11-10T05:15:52Z</vt:filetime>
  </property>
  <property fmtid="{D5CDD505-2E9C-101B-9397-08002B2CF9AE}" pid="11" name="Objective-Owner">
    <vt:lpwstr>Fran MacDonald</vt:lpwstr>
  </property>
  <property fmtid="{D5CDD505-2E9C-101B-9397-08002B2CF9AE}" pid="12" name="Objective-Path">
    <vt:lpwstr>Objective Global Folder:External Relationships:Committees &amp; Associations:WAGA - Western Alliance for Greenhouse Action:WAGA Environmental Upgrades:</vt:lpwstr>
  </property>
  <property fmtid="{D5CDD505-2E9C-101B-9397-08002B2CF9AE}" pid="13" name="Objective-Parent">
    <vt:lpwstr>WAGA Environmental Upgrades</vt:lpwstr>
  </property>
  <property fmtid="{D5CDD505-2E9C-101B-9397-08002B2CF9AE}" pid="14" name="Objective-State">
    <vt:lpwstr>Published</vt:lpwstr>
  </property>
  <property fmtid="{D5CDD505-2E9C-101B-9397-08002B2CF9AE}" pid="15" name="Objective-Version">
    <vt:lpwstr>4.0</vt:lpwstr>
  </property>
  <property fmtid="{D5CDD505-2E9C-101B-9397-08002B2CF9AE}" pid="16" name="Objective-VersionNumber">
    <vt:r8>4</vt:r8>
  </property>
  <property fmtid="{D5CDD505-2E9C-101B-9397-08002B2CF9AE}" pid="17" name="Objective-VersionComment">
    <vt:lpwstr/>
  </property>
  <property fmtid="{D5CDD505-2E9C-101B-9397-08002B2CF9AE}" pid="18" name="Objective-FileNumber">
    <vt:lpwstr>qA6991</vt:lpwstr>
  </property>
  <property fmtid="{D5CDD505-2E9C-101B-9397-08002B2CF9AE}" pid="19" name="Objective-Classification">
    <vt:lpwstr>[Inherited - Unclassified]</vt:lpwstr>
  </property>
  <property fmtid="{D5CDD505-2E9C-101B-9397-08002B2CF9AE}" pid="20" name="Objective-Caveats">
    <vt:lpwstr/>
  </property>
  <property fmtid="{D5CDD505-2E9C-101B-9397-08002B2CF9AE}" pid="21" name="Objective-Action Officer [system]">
    <vt:lpwstr/>
  </property>
  <property fmtid="{D5CDD505-2E9C-101B-9397-08002B2CF9AE}" pid="22" name="Objective-Delivery Mode [system]">
    <vt:lpwstr>Internal</vt:lpwstr>
  </property>
  <property fmtid="{D5CDD505-2E9C-101B-9397-08002B2CF9AE}" pid="23" name="Objective-Auth or Addressee [system]">
    <vt:lpwstr>Western Alliance For Greenhouse Action</vt:lpwstr>
  </property>
  <property fmtid="{D5CDD505-2E9C-101B-9397-08002B2CF9AE}" pid="24" name="Objective-Auth or Addressee NAR No [system]">
    <vt:lpwstr>564982</vt:lpwstr>
  </property>
  <property fmtid="{D5CDD505-2E9C-101B-9397-08002B2CF9AE}" pid="25" name="Objective-Reference [system]">
    <vt:lpwstr/>
  </property>
  <property fmtid="{D5CDD505-2E9C-101B-9397-08002B2CF9AE}" pid="26" name="Objective-P&amp;R Reference Data Type [system]">
    <vt:lpwstr/>
  </property>
  <property fmtid="{D5CDD505-2E9C-101B-9397-08002B2CF9AE}" pid="27" name="Objective-External Reference [system]">
    <vt:lpwstr/>
  </property>
  <property fmtid="{D5CDD505-2E9C-101B-9397-08002B2CF9AE}" pid="28" name="Objective-Date of Document [system]">
    <vt:lpwstr/>
  </property>
  <property fmtid="{D5CDD505-2E9C-101B-9397-08002B2CF9AE}" pid="29" name="Objective-Scanning Operator [system]">
    <vt:lpwstr/>
  </property>
  <property fmtid="{D5CDD505-2E9C-101B-9397-08002B2CF9AE}" pid="30" name="Objective-P&amp;R Document ID [system]">
    <vt:lpwstr/>
  </property>
  <property fmtid="{D5CDD505-2E9C-101B-9397-08002B2CF9AE}" pid="31" name="Objective-Workflow Tracking Number [system]">
    <vt:lpwstr/>
  </property>
  <property fmtid="{D5CDD505-2E9C-101B-9397-08002B2CF9AE}" pid="32" name="Objective-Date Correspondence Received [system]">
    <vt:lpwstr/>
  </property>
  <property fmtid="{D5CDD505-2E9C-101B-9397-08002B2CF9AE}" pid="33" name="Objective-Date Response Due [system]">
    <vt:lpwstr/>
  </property>
  <property fmtid="{D5CDD505-2E9C-101B-9397-08002B2CF9AE}" pid="34" name="Objective-M13 Agent Type [system]">
    <vt:lpwstr>Record Author</vt:lpwstr>
  </property>
  <property fmtid="{D5CDD505-2E9C-101B-9397-08002B2CF9AE}" pid="35" name="Objective-M14 Jurisdiction [system]">
    <vt:lpwstr>Victoria</vt:lpwstr>
  </property>
  <property fmtid="{D5CDD505-2E9C-101B-9397-08002B2CF9AE}" pid="36" name="Objective-M15 Corporate Id [system]">
    <vt:lpwstr>12345</vt:lpwstr>
  </property>
  <property fmtid="{D5CDD505-2E9C-101B-9397-08002B2CF9AE}" pid="37" name="Objective-M16 Corporate Name [system]">
    <vt:lpwstr>Wyndham City Council</vt:lpwstr>
  </property>
  <property fmtid="{D5CDD505-2E9C-101B-9397-08002B2CF9AE}" pid="38" name="Objective-M33 Scheme Type [system]">
    <vt:lpwstr>Functional</vt:lpwstr>
  </property>
  <property fmtid="{D5CDD505-2E9C-101B-9397-08002B2CF9AE}" pid="39" name="Objective-M34 Scheme Name [system]">
    <vt:lpwstr>Agency Functional Thesaurus</vt:lpwstr>
  </property>
  <property fmtid="{D5CDD505-2E9C-101B-9397-08002B2CF9AE}" pid="40" name="Objective-M35 Title Word [system]">
    <vt:lpwstr/>
  </property>
  <property fmtid="{D5CDD505-2E9C-101B-9397-08002B2CF9AE}" pid="41" name="Objective-M56 Date/Time Transmission [system]">
    <vt:lpwstr/>
  </property>
  <property fmtid="{D5CDD505-2E9C-101B-9397-08002B2CF9AE}" pid="42" name="Objective-M125 Document Source [system]">
    <vt:lpwstr/>
  </property>
  <property fmtid="{D5CDD505-2E9C-101B-9397-08002B2CF9AE}" pid="43" name="Objective-M131 Rendering Text [system]">
    <vt:lpwstr>'See the contents of the vers:FileEncoding element'</vt:lpwstr>
  </property>
</Properties>
</file>